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68" r:id="rId2"/>
  </p:sldMasterIdLst>
  <p:notesMasterIdLst>
    <p:notesMasterId r:id="rId13"/>
  </p:notesMasterIdLst>
  <p:sldIdLst>
    <p:sldId id="259" r:id="rId3"/>
    <p:sldId id="2147377432" r:id="rId4"/>
    <p:sldId id="2147377448" r:id="rId5"/>
    <p:sldId id="2147377447" r:id="rId6"/>
    <p:sldId id="2147377449" r:id="rId7"/>
    <p:sldId id="2147377451" r:id="rId8"/>
    <p:sldId id="2147377453" r:id="rId9"/>
    <p:sldId id="2147377444" r:id="rId10"/>
    <p:sldId id="2147377445" r:id="rId11"/>
    <p:sldId id="573" r:id="rId1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2BB7"/>
    <a:srgbClr val="97169A"/>
    <a:srgbClr val="F1850F"/>
    <a:srgbClr val="0D350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42" autoAdjust="0"/>
    <p:restoredTop sz="95082" autoAdjust="0"/>
  </p:normalViewPr>
  <p:slideViewPr>
    <p:cSldViewPr snapToGrid="0">
      <p:cViewPr varScale="1">
        <p:scale>
          <a:sx n="79" d="100"/>
          <a:sy n="79" d="100"/>
        </p:scale>
        <p:origin x="240" y="4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E7B7983-AB80-41EB-879C-E8872C456DB5}" type="datetimeFigureOut">
              <a:rPr lang="en-GB" smtClean="0"/>
              <a:t>27/03/2026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86B5EEA-D076-457B-8AEB-002F88359817}" type="slidenum">
              <a:rPr lang="en-GB" smtClean="0"/>
              <a:t>‹#›</a:t>
            </a:fld>
            <a:endParaRPr lang="en-GB"/>
          </a:p>
        </p:txBody>
      </p:sp>
    </p:spTree>
    <p:extLst>
      <p:ext uri="{BB962C8B-B14F-4D97-AF65-F5344CB8AC3E}">
        <p14:creationId xmlns:p14="http://schemas.microsoft.com/office/powerpoint/2010/main" val="4144368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786B5EEA-D076-457B-8AEB-002F88359817}" type="slidenum">
              <a:rPr lang="en-GB" smtClean="0"/>
              <a:t>0</a:t>
            </a:fld>
            <a:endParaRPr lang="en-GB"/>
          </a:p>
        </p:txBody>
      </p:sp>
    </p:spTree>
    <p:extLst>
      <p:ext uri="{BB962C8B-B14F-4D97-AF65-F5344CB8AC3E}">
        <p14:creationId xmlns:p14="http://schemas.microsoft.com/office/powerpoint/2010/main" val="314394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AF400-2ACA-E177-40C1-7D6BF38980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A81D38-3430-5943-2965-144D44C8A0CF}"/>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16C94AD4-42EB-DDA4-D0FE-F86223DF4793}"/>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75F531E5-9E97-5518-AB98-BEEC0A28DD28}"/>
              </a:ext>
            </a:extLst>
          </p:cNvPr>
          <p:cNvSpPr>
            <a:spLocks noGrp="1"/>
          </p:cNvSpPr>
          <p:nvPr>
            <p:ph type="sldNum" sz="quarter" idx="5"/>
          </p:nvPr>
        </p:nvSpPr>
        <p:spPr/>
      </p:sp>
    </p:spTree>
    <p:extLst>
      <p:ext uri="{BB962C8B-B14F-4D97-AF65-F5344CB8AC3E}">
        <p14:creationId xmlns:p14="http://schemas.microsoft.com/office/powerpoint/2010/main" val="3645670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7D520-CBD0-B1F1-0BE8-DF4DEAADD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FEC750-27D4-E8EE-3095-230D265D2C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24BFD7-CD30-BE70-C4D8-93C5DCA21089}"/>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C82B7DDC-D0F8-F13C-F385-41ED9A855574}"/>
              </a:ext>
            </a:extLst>
          </p:cNvPr>
          <p:cNvSpPr>
            <a:spLocks noGrp="1"/>
          </p:cNvSpPr>
          <p:nvPr>
            <p:ph type="sldNum" sz="quarter" idx="5"/>
          </p:nvPr>
        </p:nvSpPr>
        <p:spPr/>
        <p:txBody>
          <a:bodyPr/>
          <a:lstStyle/>
          <a:p>
            <a:fld id="{786B5EEA-D076-457B-8AEB-002F88359817}" type="slidenum">
              <a:rPr lang="en-GB" smtClean="0"/>
              <a:t>3</a:t>
            </a:fld>
            <a:endParaRPr lang="en-GB"/>
          </a:p>
        </p:txBody>
      </p:sp>
    </p:spTree>
    <p:extLst>
      <p:ext uri="{BB962C8B-B14F-4D97-AF65-F5344CB8AC3E}">
        <p14:creationId xmlns:p14="http://schemas.microsoft.com/office/powerpoint/2010/main" val="1507462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92E5A-BD94-1CE4-9234-00246CCE8C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B1CB10-8665-011C-B9E1-6E174D8F41E5}"/>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174B3B62-E10E-9118-4D64-6508C32C326F}"/>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7FF3CD70-6E0E-29F7-142A-68A3F5F5888C}"/>
              </a:ext>
            </a:extLst>
          </p:cNvPr>
          <p:cNvSpPr>
            <a:spLocks noGrp="1"/>
          </p:cNvSpPr>
          <p:nvPr>
            <p:ph type="sldNum" sz="quarter" idx="5"/>
          </p:nvPr>
        </p:nvSpPr>
        <p:spPr/>
      </p:sp>
    </p:spTree>
    <p:extLst>
      <p:ext uri="{BB962C8B-B14F-4D97-AF65-F5344CB8AC3E}">
        <p14:creationId xmlns:p14="http://schemas.microsoft.com/office/powerpoint/2010/main" val="1425646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19210-5429-3CC6-6B48-346B613D42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4EC9B5-C47D-17F0-0D2D-A47325910DB5}"/>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D19CC68F-660E-39D1-0B89-3A7F3C04EAE6}"/>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9C314DB4-D148-6442-BF1D-4C4E00912276}"/>
              </a:ext>
            </a:extLst>
          </p:cNvPr>
          <p:cNvSpPr>
            <a:spLocks noGrp="1"/>
          </p:cNvSpPr>
          <p:nvPr>
            <p:ph type="sldNum" sz="quarter" idx="5"/>
          </p:nvPr>
        </p:nvSpPr>
        <p:spPr/>
      </p:sp>
    </p:spTree>
    <p:extLst>
      <p:ext uri="{BB962C8B-B14F-4D97-AF65-F5344CB8AC3E}">
        <p14:creationId xmlns:p14="http://schemas.microsoft.com/office/powerpoint/2010/main" val="3340283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6AD17-8FCB-CCEA-3089-FFA85C27E0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3C7364-EFA5-EFE1-6C66-AAFFFCB4E86E}"/>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3B2EC9E0-0075-8B02-173E-3C081BAE69CE}"/>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2549E11F-B31C-8D69-87B1-59266403E06E}"/>
              </a:ext>
            </a:extLst>
          </p:cNvPr>
          <p:cNvSpPr>
            <a:spLocks noGrp="1"/>
          </p:cNvSpPr>
          <p:nvPr>
            <p:ph type="sldNum" sz="quarter" idx="5"/>
          </p:nvPr>
        </p:nvSpPr>
        <p:spPr/>
      </p:sp>
    </p:spTree>
    <p:extLst>
      <p:ext uri="{BB962C8B-B14F-4D97-AF65-F5344CB8AC3E}">
        <p14:creationId xmlns:p14="http://schemas.microsoft.com/office/powerpoint/2010/main" val="787916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727ED-588E-4FB9-800C-DEB5A5A93A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0E689BD-5B2D-40B2-994D-B4C1907EA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780C2C-79F7-4FBC-97F9-151E8B75B0E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00CB5A2-389E-4075-BAAA-5312AA550D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8CAA16-9F29-4A04-AEBF-3DB6B564C4CF}"/>
              </a:ext>
            </a:extLst>
          </p:cNvPr>
          <p:cNvSpPr>
            <a:spLocks noGrp="1"/>
          </p:cNvSpPr>
          <p:nvPr>
            <p:ph type="sldNum" sz="quarter" idx="12"/>
          </p:nvPr>
        </p:nvSpPr>
        <p:spPr/>
        <p:txBody>
          <a:bodyPr/>
          <a:lstStyle/>
          <a:p>
            <a:fld id="{33C2CA6B-7817-4B9D-A6EC-1CB6948C826D}" type="slidenum">
              <a:rPr lang="en-GB" smtClean="0"/>
              <a:t>‹#›</a:t>
            </a:fld>
            <a:endParaRPr lang="en-GB"/>
          </a:p>
        </p:txBody>
      </p:sp>
    </p:spTree>
    <p:extLst>
      <p:ext uri="{BB962C8B-B14F-4D97-AF65-F5344CB8AC3E}">
        <p14:creationId xmlns:p14="http://schemas.microsoft.com/office/powerpoint/2010/main" val="344265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6629-EA3F-408F-9B9D-D565FF4ED9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DCC5B9-5AD7-4376-B113-DE32E2C45A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C2AC7-EB1A-439D-B2C1-B675FD6357B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02C8D5F-E797-4133-9E21-70E2628873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2FBEEE-1C63-4306-B5E4-EEB2818BEA46}"/>
              </a:ext>
            </a:extLst>
          </p:cNvPr>
          <p:cNvSpPr>
            <a:spLocks noGrp="1"/>
          </p:cNvSpPr>
          <p:nvPr>
            <p:ph type="sldNum" sz="quarter" idx="12"/>
          </p:nvPr>
        </p:nvSpPr>
        <p:spPr/>
        <p:txBody>
          <a:bodyPr/>
          <a:lstStyle/>
          <a:p>
            <a:fld id="{33C2CA6B-7817-4B9D-A6EC-1CB6948C826D}" type="slidenum">
              <a:rPr lang="en-GB" smtClean="0"/>
              <a:t>‹#›</a:t>
            </a:fld>
            <a:endParaRPr lang="en-GB"/>
          </a:p>
        </p:txBody>
      </p:sp>
    </p:spTree>
    <p:extLst>
      <p:ext uri="{BB962C8B-B14F-4D97-AF65-F5344CB8AC3E}">
        <p14:creationId xmlns:p14="http://schemas.microsoft.com/office/powerpoint/2010/main" val="4236103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F785B-8683-444B-B48C-3520B84FBB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A0E59C-8565-4F8D-BE3F-C35EBEF3F8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AABA75-8936-4214-95C7-D61CD99906F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75592FF-0D50-4169-9908-D4EE772308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839A0B-96EC-40C8-928E-62C020214A75}"/>
              </a:ext>
            </a:extLst>
          </p:cNvPr>
          <p:cNvSpPr>
            <a:spLocks noGrp="1"/>
          </p:cNvSpPr>
          <p:nvPr>
            <p:ph type="sldNum" sz="quarter" idx="12"/>
          </p:nvPr>
        </p:nvSpPr>
        <p:spPr/>
        <p:txBody>
          <a:bodyPr/>
          <a:lstStyle/>
          <a:p>
            <a:fld id="{33C2CA6B-7817-4B9D-A6EC-1CB6948C826D}" type="slidenum">
              <a:rPr lang="en-GB" smtClean="0"/>
              <a:t>‹#›</a:t>
            </a:fld>
            <a:endParaRPr lang="en-GB"/>
          </a:p>
        </p:txBody>
      </p:sp>
    </p:spTree>
    <p:extLst>
      <p:ext uri="{BB962C8B-B14F-4D97-AF65-F5344CB8AC3E}">
        <p14:creationId xmlns:p14="http://schemas.microsoft.com/office/powerpoint/2010/main" val="62067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380E99E-EAB3-441E-802E-A65016F184D1}"/>
              </a:ext>
            </a:extLst>
          </p:cNvPr>
          <p:cNvSpPr txBox="1">
            <a:spLocks noGrp="1"/>
          </p:cNvSpPr>
          <p:nvPr>
            <p:ph idx="4294967295"/>
          </p:nvPr>
        </p:nvSpPr>
        <p:spPr>
          <a:xfrm>
            <a:off x="451202" y="1825627"/>
            <a:ext cx="11289596"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Content Placeholder 4">
            <a:extLst>
              <a:ext uri="{FF2B5EF4-FFF2-40B4-BE49-F238E27FC236}">
                <a16:creationId xmlns:a16="http://schemas.microsoft.com/office/drawing/2014/main" id="{75B20518-8021-4F36-BD2D-AD4BFC95018A}"/>
              </a:ext>
            </a:extLst>
          </p:cNvPr>
          <p:cNvPicPr>
            <a:picLocks noChangeAspect="1"/>
          </p:cNvPicPr>
          <p:nvPr/>
        </p:nvPicPr>
        <p:blipFill>
          <a:blip r:embed="rId2"/>
          <a:srcRect t="94676"/>
          <a:stretch>
            <a:fillRect/>
          </a:stretch>
        </p:blipFill>
        <p:spPr>
          <a:xfrm>
            <a:off x="0" y="6492871"/>
            <a:ext cx="12192000" cy="365129"/>
          </a:xfrm>
          <a:prstGeom prst="rect">
            <a:avLst/>
          </a:prstGeom>
          <a:noFill/>
          <a:ln cap="flat">
            <a:noFill/>
          </a:ln>
        </p:spPr>
      </p:pic>
    </p:spTree>
    <p:extLst>
      <p:ext uri="{BB962C8B-B14F-4D97-AF65-F5344CB8AC3E}">
        <p14:creationId xmlns:p14="http://schemas.microsoft.com/office/powerpoint/2010/main" val="3097568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26F30FD-BC7D-85C8-637C-0497F2F6E94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433610"/>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spTree>
    <p:extLst>
      <p:ext uri="{BB962C8B-B14F-4D97-AF65-F5344CB8AC3E}">
        <p14:creationId xmlns:p14="http://schemas.microsoft.com/office/powerpoint/2010/main" val="3074417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DBC4E-146A-4D59-889E-A0FF7D29634F}" type="slidenum">
              <a:rPr lang="en-US" smtClean="0"/>
              <a:t>‹#›</a:t>
            </a:fld>
            <a:endParaRPr lang="en-US"/>
          </a:p>
        </p:txBody>
      </p:sp>
    </p:spTree>
    <p:extLst>
      <p:ext uri="{BB962C8B-B14F-4D97-AF65-F5344CB8AC3E}">
        <p14:creationId xmlns:p14="http://schemas.microsoft.com/office/powerpoint/2010/main" val="3096539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DBC4E-146A-4D59-889E-A0FF7D29634F}" type="slidenum">
              <a:rPr lang="en-US" smtClean="0"/>
              <a:t>‹#›</a:t>
            </a:fld>
            <a:endParaRPr lang="en-US"/>
          </a:p>
        </p:txBody>
      </p:sp>
      <p:pic>
        <p:nvPicPr>
          <p:cNvPr id="8" name="Picture 105" descr="GGIM-logo-title-on-side copy"/>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28125"/>
          <a:stretch>
            <a:fillRect/>
          </a:stretch>
        </p:blipFill>
        <p:spPr bwMode="auto">
          <a:xfrm>
            <a:off x="11153774" y="6384927"/>
            <a:ext cx="1038225" cy="4409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a:stretch>
            <a:fillRect/>
          </a:stretch>
        </p:blipFill>
        <p:spPr>
          <a:xfrm>
            <a:off x="11178210" y="-10331"/>
            <a:ext cx="951058" cy="6395258"/>
          </a:xfrm>
          <a:prstGeom prst="rect">
            <a:avLst/>
          </a:prstGeom>
          <a:ln>
            <a:noFill/>
          </a:ln>
          <a:effectLst>
            <a:softEdge rad="112500"/>
          </a:effectLst>
        </p:spPr>
      </p:pic>
      <p:pic>
        <p:nvPicPr>
          <p:cNvPr id="11"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4"/>
          <a:srcRect t="94676"/>
          <a:stretch/>
        </p:blipFill>
        <p:spPr>
          <a:xfrm>
            <a:off x="0" y="6492873"/>
            <a:ext cx="11153774" cy="365127"/>
          </a:xfrm>
          <a:prstGeom prst="rect">
            <a:avLst/>
          </a:prstGeom>
        </p:spPr>
      </p:pic>
    </p:spTree>
    <p:extLst>
      <p:ext uri="{BB962C8B-B14F-4D97-AF65-F5344CB8AC3E}">
        <p14:creationId xmlns:p14="http://schemas.microsoft.com/office/powerpoint/2010/main" val="2809411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DBC4E-146A-4D59-889E-A0FF7D29634F}"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7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DBC4E-146A-4D59-889E-A0FF7D29634F}" type="slidenum">
              <a:rPr lang="en-US" smtClean="0"/>
              <a:t>‹#›</a:t>
            </a:fld>
            <a:endParaRPr lang="en-US"/>
          </a:p>
        </p:txBody>
      </p:sp>
    </p:spTree>
    <p:extLst>
      <p:ext uri="{BB962C8B-B14F-4D97-AF65-F5344CB8AC3E}">
        <p14:creationId xmlns:p14="http://schemas.microsoft.com/office/powerpoint/2010/main" val="3362066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9DBC4E-146A-4D59-889E-A0FF7D29634F}" type="slidenum">
              <a:rPr lang="en-US" smtClean="0"/>
              <a:t>‹#›</a:t>
            </a:fld>
            <a:endParaRPr lang="en-US"/>
          </a:p>
        </p:txBody>
      </p:sp>
    </p:spTree>
    <p:extLst>
      <p:ext uri="{BB962C8B-B14F-4D97-AF65-F5344CB8AC3E}">
        <p14:creationId xmlns:p14="http://schemas.microsoft.com/office/powerpoint/2010/main" val="4285384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9DBC4E-146A-4D59-889E-A0FF7D29634F}" type="slidenum">
              <a:rPr lang="en-US" smtClean="0"/>
              <a:t>‹#›</a:t>
            </a:fld>
            <a:endParaRPr lang="en-US"/>
          </a:p>
        </p:txBody>
      </p:sp>
    </p:spTree>
    <p:extLst>
      <p:ext uri="{BB962C8B-B14F-4D97-AF65-F5344CB8AC3E}">
        <p14:creationId xmlns:p14="http://schemas.microsoft.com/office/powerpoint/2010/main" val="2130201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77FE0-6774-43D0-AAB0-579E78B5DF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E7D4E2-02DD-454B-8295-41CA43A9DB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4E1487-3403-4230-B651-81D283CB04D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6175612-BD3A-47A9-B6A8-DDF98C7BA0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F93C2A-777C-4771-9F97-DBB1E46130C6}"/>
              </a:ext>
            </a:extLst>
          </p:cNvPr>
          <p:cNvSpPr>
            <a:spLocks noGrp="1"/>
          </p:cNvSpPr>
          <p:nvPr>
            <p:ph type="sldNum" sz="quarter" idx="12"/>
          </p:nvPr>
        </p:nvSpPr>
        <p:spPr/>
        <p:txBody>
          <a:bodyPr/>
          <a:lstStyle/>
          <a:p>
            <a:fld id="{33C2CA6B-7817-4B9D-A6EC-1CB6948C826D}" type="slidenum">
              <a:rPr lang="en-GB" smtClean="0"/>
              <a:t>‹#›</a:t>
            </a:fld>
            <a:endParaRPr lang="en-GB"/>
          </a:p>
        </p:txBody>
      </p:sp>
    </p:spTree>
    <p:extLst>
      <p:ext uri="{BB962C8B-B14F-4D97-AF65-F5344CB8AC3E}">
        <p14:creationId xmlns:p14="http://schemas.microsoft.com/office/powerpoint/2010/main" val="2228070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9DBC4E-146A-4D59-889E-A0FF7D29634F}" type="slidenum">
              <a:rPr lang="en-US" smtClean="0"/>
              <a:t>‹#›</a:t>
            </a:fld>
            <a:endParaRPr lang="en-US"/>
          </a:p>
        </p:txBody>
      </p:sp>
    </p:spTree>
    <p:extLst>
      <p:ext uri="{BB962C8B-B14F-4D97-AF65-F5344CB8AC3E}">
        <p14:creationId xmlns:p14="http://schemas.microsoft.com/office/powerpoint/2010/main" val="599587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DBC4E-146A-4D59-889E-A0FF7D29634F}" type="slidenum">
              <a:rPr lang="en-US" smtClean="0"/>
              <a:t>‹#›</a:t>
            </a:fld>
            <a:endParaRPr lang="en-US"/>
          </a:p>
        </p:txBody>
      </p:sp>
    </p:spTree>
    <p:extLst>
      <p:ext uri="{BB962C8B-B14F-4D97-AF65-F5344CB8AC3E}">
        <p14:creationId xmlns:p14="http://schemas.microsoft.com/office/powerpoint/2010/main" val="2721315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DBC4E-146A-4D59-889E-A0FF7D29634F}"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05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DBC4E-146A-4D59-889E-A0FF7D29634F}" type="slidenum">
              <a:rPr lang="en-US" smtClean="0"/>
              <a:t>‹#›</a:t>
            </a:fld>
            <a:endParaRPr lang="en-US"/>
          </a:p>
        </p:txBody>
      </p:sp>
    </p:spTree>
    <p:extLst>
      <p:ext uri="{BB962C8B-B14F-4D97-AF65-F5344CB8AC3E}">
        <p14:creationId xmlns:p14="http://schemas.microsoft.com/office/powerpoint/2010/main" val="1581295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DBC4E-146A-4D59-889E-A0FF7D29634F}"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88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5E169-2ACD-4384-B90C-F264BB1854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9812A51-56FD-4110-9048-5553805B13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4E37E6-D903-4AD6-985A-004E050A4C1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4BDA12BC-468F-43FF-BB42-B5D7EA12E0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2C0784-E9FD-45D0-B4AA-2AF53046ACF1}"/>
              </a:ext>
            </a:extLst>
          </p:cNvPr>
          <p:cNvSpPr>
            <a:spLocks noGrp="1"/>
          </p:cNvSpPr>
          <p:nvPr>
            <p:ph type="sldNum" sz="quarter" idx="12"/>
          </p:nvPr>
        </p:nvSpPr>
        <p:spPr/>
        <p:txBody>
          <a:bodyPr/>
          <a:lstStyle/>
          <a:p>
            <a:fld id="{33C2CA6B-7817-4B9D-A6EC-1CB6948C826D}" type="slidenum">
              <a:rPr lang="en-GB" smtClean="0"/>
              <a:t>‹#›</a:t>
            </a:fld>
            <a:endParaRPr lang="en-GB"/>
          </a:p>
        </p:txBody>
      </p:sp>
    </p:spTree>
    <p:extLst>
      <p:ext uri="{BB962C8B-B14F-4D97-AF65-F5344CB8AC3E}">
        <p14:creationId xmlns:p14="http://schemas.microsoft.com/office/powerpoint/2010/main" val="271616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75DC-DDBD-4FC3-9F36-DF87C043C4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CFD4C2-1028-42FC-BC27-FF35F0416B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52FE158-7F38-4D75-AE68-E7B7FB477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F54D68-475D-4DF1-85F7-15BDF423031A}"/>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77BB5F6B-86AF-400D-882C-CFFFF84ABA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E1DBE4-B970-487F-8A83-F9F9C90C7E0C}"/>
              </a:ext>
            </a:extLst>
          </p:cNvPr>
          <p:cNvSpPr>
            <a:spLocks noGrp="1"/>
          </p:cNvSpPr>
          <p:nvPr>
            <p:ph type="sldNum" sz="quarter" idx="12"/>
          </p:nvPr>
        </p:nvSpPr>
        <p:spPr/>
        <p:txBody>
          <a:bodyPr/>
          <a:lstStyle/>
          <a:p>
            <a:fld id="{33C2CA6B-7817-4B9D-A6EC-1CB6948C826D}" type="slidenum">
              <a:rPr lang="en-GB" smtClean="0"/>
              <a:t>‹#›</a:t>
            </a:fld>
            <a:endParaRPr lang="en-GB"/>
          </a:p>
        </p:txBody>
      </p:sp>
    </p:spTree>
    <p:extLst>
      <p:ext uri="{BB962C8B-B14F-4D97-AF65-F5344CB8AC3E}">
        <p14:creationId xmlns:p14="http://schemas.microsoft.com/office/powerpoint/2010/main" val="3251576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0B77-417A-4548-93A8-C912F4E316D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D9EF15-E972-4EDC-8FF9-B005F448F0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59AFCE-6258-4698-AE6F-FA6DB29848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7D556D-F682-4312-96EA-F3A54D7E1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BB4CF-3DD0-48E0-A321-B6CE0EF319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175E40-6358-4F54-9C8F-4B5EF64F59F4}"/>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8B166BCE-269E-4BF4-954D-80A443592EF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B38172-1270-4CEA-866F-F8EB6CED38FB}"/>
              </a:ext>
            </a:extLst>
          </p:cNvPr>
          <p:cNvSpPr>
            <a:spLocks noGrp="1"/>
          </p:cNvSpPr>
          <p:nvPr>
            <p:ph type="sldNum" sz="quarter" idx="12"/>
          </p:nvPr>
        </p:nvSpPr>
        <p:spPr/>
        <p:txBody>
          <a:bodyPr/>
          <a:lstStyle/>
          <a:p>
            <a:fld id="{33C2CA6B-7817-4B9D-A6EC-1CB6948C826D}" type="slidenum">
              <a:rPr lang="en-GB" smtClean="0"/>
              <a:t>‹#›</a:t>
            </a:fld>
            <a:endParaRPr lang="en-GB"/>
          </a:p>
        </p:txBody>
      </p:sp>
    </p:spTree>
    <p:extLst>
      <p:ext uri="{BB962C8B-B14F-4D97-AF65-F5344CB8AC3E}">
        <p14:creationId xmlns:p14="http://schemas.microsoft.com/office/powerpoint/2010/main" val="3449497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E37B0-8331-47B9-82C0-0101CA66C8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3B4BB5-FE73-4177-9D8F-ECA2E35E30E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AC1C033-F48E-4F88-8223-E73CC5430E0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D3BAB4-E8F0-4B1C-BA52-6AF4970E4AE1}"/>
              </a:ext>
            </a:extLst>
          </p:cNvPr>
          <p:cNvSpPr>
            <a:spLocks noGrp="1"/>
          </p:cNvSpPr>
          <p:nvPr>
            <p:ph type="sldNum" sz="quarter" idx="12"/>
          </p:nvPr>
        </p:nvSpPr>
        <p:spPr/>
        <p:txBody>
          <a:bodyPr/>
          <a:lstStyle/>
          <a:p>
            <a:fld id="{33C2CA6B-7817-4B9D-A6EC-1CB6948C826D}" type="slidenum">
              <a:rPr lang="en-GB" smtClean="0"/>
              <a:t>‹#›</a:t>
            </a:fld>
            <a:endParaRPr lang="en-GB"/>
          </a:p>
        </p:txBody>
      </p:sp>
    </p:spTree>
    <p:extLst>
      <p:ext uri="{BB962C8B-B14F-4D97-AF65-F5344CB8AC3E}">
        <p14:creationId xmlns:p14="http://schemas.microsoft.com/office/powerpoint/2010/main" val="146121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B35083-061A-4A17-8425-2C6849AB0DF1}"/>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A537F195-9885-45AF-9C82-EDC998B945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644472B-3779-4A26-89DB-FDD56DC50B8E}"/>
              </a:ext>
            </a:extLst>
          </p:cNvPr>
          <p:cNvSpPr>
            <a:spLocks noGrp="1"/>
          </p:cNvSpPr>
          <p:nvPr>
            <p:ph type="sldNum" sz="quarter" idx="12"/>
          </p:nvPr>
        </p:nvSpPr>
        <p:spPr/>
        <p:txBody>
          <a:bodyPr/>
          <a:lstStyle/>
          <a:p>
            <a:fld id="{33C2CA6B-7817-4B9D-A6EC-1CB6948C826D}" type="slidenum">
              <a:rPr lang="en-GB" smtClean="0"/>
              <a:t>‹#›</a:t>
            </a:fld>
            <a:endParaRPr lang="en-GB"/>
          </a:p>
        </p:txBody>
      </p:sp>
    </p:spTree>
    <p:extLst>
      <p:ext uri="{BB962C8B-B14F-4D97-AF65-F5344CB8AC3E}">
        <p14:creationId xmlns:p14="http://schemas.microsoft.com/office/powerpoint/2010/main" val="300056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68924-18ED-491E-9B73-00EF57E45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B07577-78AC-437B-B554-01342EBD2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C30E3A4-C84F-484D-A799-A81935E38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26E12-545E-417F-A517-912EC6E421A8}"/>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10ED15A8-43C8-4CB7-8067-F2F476FC5F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293D20-C04F-4633-9EE0-01BE2D78A8AE}"/>
              </a:ext>
            </a:extLst>
          </p:cNvPr>
          <p:cNvSpPr>
            <a:spLocks noGrp="1"/>
          </p:cNvSpPr>
          <p:nvPr>
            <p:ph type="sldNum" sz="quarter" idx="12"/>
          </p:nvPr>
        </p:nvSpPr>
        <p:spPr/>
        <p:txBody>
          <a:bodyPr/>
          <a:lstStyle/>
          <a:p>
            <a:fld id="{33C2CA6B-7817-4B9D-A6EC-1CB6948C826D}" type="slidenum">
              <a:rPr lang="en-GB" smtClean="0"/>
              <a:t>‹#›</a:t>
            </a:fld>
            <a:endParaRPr lang="en-GB"/>
          </a:p>
        </p:txBody>
      </p:sp>
    </p:spTree>
    <p:extLst>
      <p:ext uri="{BB962C8B-B14F-4D97-AF65-F5344CB8AC3E}">
        <p14:creationId xmlns:p14="http://schemas.microsoft.com/office/powerpoint/2010/main" val="4015293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B548-0B9A-4D88-AA31-FE63BAB818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2C5BBD-7559-464B-A35F-E350AC7624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6E92D7-4145-4EEE-B996-4FE73F815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E17678-20B6-4FB9-91F1-3618254FBA25}"/>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1986D895-8C8A-4691-B17B-609EB2F758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62AB56-3BBC-4412-BB64-F1A382223BBE}"/>
              </a:ext>
            </a:extLst>
          </p:cNvPr>
          <p:cNvSpPr>
            <a:spLocks noGrp="1"/>
          </p:cNvSpPr>
          <p:nvPr>
            <p:ph type="sldNum" sz="quarter" idx="12"/>
          </p:nvPr>
        </p:nvSpPr>
        <p:spPr/>
        <p:txBody>
          <a:bodyPr/>
          <a:lstStyle/>
          <a:p>
            <a:fld id="{33C2CA6B-7817-4B9D-A6EC-1CB6948C826D}" type="slidenum">
              <a:rPr lang="en-GB" smtClean="0"/>
              <a:t>‹#›</a:t>
            </a:fld>
            <a:endParaRPr lang="en-GB"/>
          </a:p>
        </p:txBody>
      </p:sp>
    </p:spTree>
    <p:extLst>
      <p:ext uri="{BB962C8B-B14F-4D97-AF65-F5344CB8AC3E}">
        <p14:creationId xmlns:p14="http://schemas.microsoft.com/office/powerpoint/2010/main" val="314668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F9AB6-181B-4FA0-BBAB-95F2ABBD4A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99E846-1B09-4624-BC04-BBBB179BA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2BDC5C-53B0-437F-90B4-4FA2C0F7A8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CC65EC73-26E4-4903-9606-E9F2F4820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4D7F6A-F599-453E-9586-52B4EDCF21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C2CA6B-7817-4B9D-A6EC-1CB6948C826D}" type="slidenum">
              <a:rPr lang="en-GB" smtClean="0"/>
              <a:t>‹#›</a:t>
            </a:fld>
            <a:endParaRPr lang="en-GB"/>
          </a:p>
        </p:txBody>
      </p:sp>
    </p:spTree>
    <p:extLst>
      <p:ext uri="{BB962C8B-B14F-4D97-AF65-F5344CB8AC3E}">
        <p14:creationId xmlns:p14="http://schemas.microsoft.com/office/powerpoint/2010/main" val="3248325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7"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89DBC4E-146A-4D59-889E-A0FF7D29634F}"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05564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BF7CC6-AA9A-F447-93B5-4F8BDBD51260}"/>
              </a:ext>
            </a:extLst>
          </p:cNvPr>
          <p:cNvSpPr>
            <a:spLocks noGrp="1"/>
          </p:cNvSpPr>
          <p:nvPr>
            <p:ph type="title"/>
          </p:nvPr>
        </p:nvSpPr>
        <p:spPr>
          <a:xfrm>
            <a:off x="3163987" y="2603241"/>
            <a:ext cx="6494362" cy="2771192"/>
          </a:xfrm>
        </p:spPr>
        <p:txBody>
          <a:bodyPr anchor="t" anchorCtr="0">
            <a:normAutofit fontScale="90000"/>
          </a:bodyPr>
          <a:lstStyle/>
          <a:p>
            <a:r>
              <a:rPr lang="en-US" sz="2400" dirty="0">
                <a:latin typeface="Arial" panose="020B0604020202020204" pitchFamily="34" charset="0"/>
                <a:cs typeface="Arial" panose="020B0604020202020204" pitchFamily="34" charset="0"/>
              </a:rPr>
              <a:t>Report of the Regional Committee of United Nations Global Geospatial Information Management for Africa (UN-GGIM: Africa) on its Eleventh Meeting</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i="1" dirty="0">
                <a:latin typeface="Arial" panose="020B0604020202020204" pitchFamily="34" charset="0"/>
                <a:cs typeface="Arial" panose="020B0604020202020204" pitchFamily="34" charset="0"/>
              </a:rPr>
              <a:t>(Document Reference No. </a:t>
            </a:r>
            <a:r>
              <a:rPr lang="en-US" sz="2400" i="1" dirty="0">
                <a:solidFill>
                  <a:srgbClr val="FF0000"/>
                </a:solidFill>
                <a:latin typeface="Arial" panose="020B0604020202020204" pitchFamily="34" charset="0"/>
                <a:cs typeface="Arial" panose="020B0604020202020204" pitchFamily="34" charset="0"/>
              </a:rPr>
              <a:t>E/ECA/COE/44/13</a:t>
            </a:r>
            <a:r>
              <a:rPr lang="en-US" sz="2400" i="1" dirty="0">
                <a:latin typeface="Arial" panose="020B0604020202020204" pitchFamily="34" charset="0"/>
                <a:cs typeface="Arial" panose="020B0604020202020204" pitchFamily="34" charset="0"/>
              </a:rPr>
              <a:t>)</a:t>
            </a:r>
            <a:br>
              <a:rPr lang="en-US" sz="2400" i="1"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Samuel K. Annim</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Director, African Centre for Statistics</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[Sunday, 29 March 2026]</a:t>
            </a:r>
            <a:br>
              <a:rPr lang="en-US" sz="2400" dirty="0"/>
            </a:br>
            <a:endParaRPr lang="en-US" sz="24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76E273C5-254D-71C2-E1AC-F226C4F3C87B}"/>
              </a:ext>
            </a:extLst>
          </p:cNvPr>
          <p:cNvPicPr>
            <a:picLocks noChangeAspect="1"/>
          </p:cNvPicPr>
          <p:nvPr/>
        </p:nvPicPr>
        <p:blipFill>
          <a:blip r:embed="rId3"/>
          <a:stretch>
            <a:fillRect/>
          </a:stretch>
        </p:blipFill>
        <p:spPr>
          <a:xfrm>
            <a:off x="9658349" y="0"/>
            <a:ext cx="2533651" cy="1604962"/>
          </a:xfrm>
          <a:prstGeom prst="rect">
            <a:avLst/>
          </a:prstGeom>
        </p:spPr>
      </p:pic>
    </p:spTree>
    <p:extLst>
      <p:ext uri="{BB962C8B-B14F-4D97-AF65-F5344CB8AC3E}">
        <p14:creationId xmlns:p14="http://schemas.microsoft.com/office/powerpoint/2010/main" val="4194136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1136FD-BBB2-4EB4-A240-3E21EECF7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3CEED28-A13F-4BF4-9702-581B157CE8B1}"/>
              </a:ext>
            </a:extLst>
          </p:cNvPr>
          <p:cNvSpPr>
            <a:spLocks noGrp="1"/>
          </p:cNvSpPr>
          <p:nvPr>
            <p:ph type="title"/>
          </p:nvPr>
        </p:nvSpPr>
        <p:spPr>
          <a:xfrm>
            <a:off x="856594" y="585216"/>
            <a:ext cx="4516677" cy="1499616"/>
          </a:xfrm>
        </p:spPr>
        <p:txBody>
          <a:bodyPr>
            <a:normAutofit/>
          </a:bodyPr>
          <a:lstStyle/>
          <a:p>
            <a:r>
              <a:rPr lang="en-US" sz="7000">
                <a:solidFill>
                  <a:srgbClr val="FFFFFF"/>
                </a:solidFill>
              </a:rPr>
              <a:t>Know More…</a:t>
            </a:r>
          </a:p>
        </p:txBody>
      </p:sp>
      <p:cxnSp>
        <p:nvCxnSpPr>
          <p:cNvPr id="12" name="Straight Connector 11">
            <a:extLst>
              <a:ext uri="{FF2B5EF4-FFF2-40B4-BE49-F238E27FC236}">
                <a16:creationId xmlns:a16="http://schemas.microsoft.com/office/drawing/2014/main" id="{C6826B28-36B0-4CC1-8EC8-EF9B88B3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2AE69297-5697-4665-8DC8-6D08EEC73D62}"/>
              </a:ext>
            </a:extLst>
          </p:cNvPr>
          <p:cNvSpPr>
            <a:spLocks noGrp="1"/>
          </p:cNvSpPr>
          <p:nvPr>
            <p:ph idx="1"/>
          </p:nvPr>
        </p:nvSpPr>
        <p:spPr>
          <a:xfrm>
            <a:off x="714864" y="1853604"/>
            <a:ext cx="4658413" cy="3931920"/>
          </a:xfrm>
        </p:spPr>
        <p:txBody>
          <a:bodyPr>
            <a:noAutofit/>
          </a:bodyPr>
          <a:lstStyle/>
          <a:p>
            <a:r>
              <a:rPr lang="en-US" sz="2600" dirty="0">
                <a:highlight>
                  <a:srgbClr val="FFFF00"/>
                </a:highlight>
              </a:rPr>
              <a:t>The African Action Plan  </a:t>
            </a:r>
            <a:endParaRPr lang="en-US" sz="2600" dirty="0">
              <a:solidFill>
                <a:srgbClr val="FFFFFF"/>
              </a:solidFill>
            </a:endParaRPr>
          </a:p>
          <a:p>
            <a:pPr marL="0" indent="0">
              <a:buNone/>
            </a:pPr>
            <a:r>
              <a:rPr lang="en-US" sz="2600" b="1" dirty="0">
                <a:solidFill>
                  <a:srgbClr val="FFFFFF"/>
                </a:solidFill>
              </a:rPr>
              <a:t>English | </a:t>
            </a:r>
            <a:r>
              <a:rPr lang="en-US" sz="2600" dirty="0">
                <a:solidFill>
                  <a:srgbClr val="FFFFFF"/>
                </a:solidFill>
              </a:rPr>
              <a:t>www.uneca.org/sites/default/files/PublicationFiles/un-ggim_-_geospatial_information_for_sustainable_development_in_africa-20171115.pdf</a:t>
            </a:r>
          </a:p>
          <a:p>
            <a:pPr marL="0" indent="0">
              <a:buNone/>
            </a:pPr>
            <a:r>
              <a:rPr lang="en-US" sz="2600" b="1" dirty="0">
                <a:solidFill>
                  <a:srgbClr val="FFFFFF"/>
                </a:solidFill>
              </a:rPr>
              <a:t>French |</a:t>
            </a:r>
            <a:r>
              <a:rPr lang="en-US" sz="2600" dirty="0">
                <a:solidFill>
                  <a:srgbClr val="FFFFFF"/>
                </a:solidFill>
              </a:rPr>
              <a:t> www.uneca.org/sites/default/files/PublicationFiles/geospatial_information_for_sustainable_development_in_africa_fre-20171115.pdf</a:t>
            </a:r>
          </a:p>
        </p:txBody>
      </p:sp>
      <p:pic>
        <p:nvPicPr>
          <p:cNvPr id="11" name="Picture 10">
            <a:extLst>
              <a:ext uri="{FF2B5EF4-FFF2-40B4-BE49-F238E27FC236}">
                <a16:creationId xmlns:a16="http://schemas.microsoft.com/office/drawing/2014/main" id="{E428070D-20EE-4F2E-A400-577DA2918F66}"/>
              </a:ext>
            </a:extLst>
          </p:cNvPr>
          <p:cNvPicPr>
            <a:picLocks noChangeAspect="1"/>
          </p:cNvPicPr>
          <p:nvPr/>
        </p:nvPicPr>
        <p:blipFill rotWithShape="1">
          <a:blip r:embed="rId3"/>
          <a:srcRect l="26957" t="11382" r="40108" b="5485"/>
          <a:stretch/>
        </p:blipFill>
        <p:spPr>
          <a:xfrm>
            <a:off x="5396917" y="7883"/>
            <a:ext cx="5604730" cy="6936014"/>
          </a:xfrm>
          <a:prstGeom prst="rect">
            <a:avLst/>
          </a:prstGeom>
          <a:ln>
            <a:noFill/>
          </a:ln>
          <a:effectLst>
            <a:softEdge rad="112500"/>
          </a:effectLst>
        </p:spPr>
      </p:pic>
      <p:pic>
        <p:nvPicPr>
          <p:cNvPr id="7" name="Picture 6" descr="A qr code with black squares&#10;&#10;AI-generated content may be incorrect.">
            <a:extLst>
              <a:ext uri="{FF2B5EF4-FFF2-40B4-BE49-F238E27FC236}">
                <a16:creationId xmlns:a16="http://schemas.microsoft.com/office/drawing/2014/main" id="{62ED3AF2-F7E9-42DD-8D73-031F1E9999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7574" y="3600557"/>
            <a:ext cx="1320191" cy="1332685"/>
          </a:xfrm>
          <a:prstGeom prst="rect">
            <a:avLst/>
          </a:prstGeom>
        </p:spPr>
      </p:pic>
      <p:pic>
        <p:nvPicPr>
          <p:cNvPr id="8" name="Picture 7" descr="A qr code with black squares&#10;&#10;AI-generated content may be incorrect.">
            <a:extLst>
              <a:ext uri="{FF2B5EF4-FFF2-40B4-BE49-F238E27FC236}">
                <a16:creationId xmlns:a16="http://schemas.microsoft.com/office/drawing/2014/main" id="{B2673B51-4F42-4CCF-A0CA-7E47419E05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7805" y="5117277"/>
            <a:ext cx="1324195" cy="1332684"/>
          </a:xfrm>
          <a:prstGeom prst="rect">
            <a:avLst/>
          </a:prstGeom>
        </p:spPr>
      </p:pic>
      <p:sp>
        <p:nvSpPr>
          <p:cNvPr id="3" name="Slide Number Placeholder 2">
            <a:extLst>
              <a:ext uri="{FF2B5EF4-FFF2-40B4-BE49-F238E27FC236}">
                <a16:creationId xmlns:a16="http://schemas.microsoft.com/office/drawing/2014/main" id="{8C560CCD-42E6-1D08-2F0B-FA23EBB667DE}"/>
              </a:ext>
            </a:extLst>
          </p:cNvPr>
          <p:cNvSpPr>
            <a:spLocks noGrp="1"/>
          </p:cNvSpPr>
          <p:nvPr>
            <p:ph type="sldNum" sz="quarter" idx="12"/>
          </p:nvPr>
        </p:nvSpPr>
        <p:spPr/>
        <p:txBody>
          <a:bodyPr/>
          <a:lstStyle/>
          <a:p>
            <a:fld id="{089DBC4E-146A-4D59-889E-A0FF7D29634F}" type="slidenum">
              <a:rPr lang="en-US" smtClean="0"/>
              <a:t>9</a:t>
            </a:fld>
            <a:endParaRPr lang="en-US"/>
          </a:p>
        </p:txBody>
      </p:sp>
    </p:spTree>
    <p:extLst>
      <p:ext uri="{BB962C8B-B14F-4D97-AF65-F5344CB8AC3E}">
        <p14:creationId xmlns:p14="http://schemas.microsoft.com/office/powerpoint/2010/main" val="201475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7BDE2-2F0C-65E6-2DF0-768B2395875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BFE1DF-F1A1-5644-BEB5-4F27DC4BBDC3}"/>
              </a:ext>
            </a:extLst>
          </p:cNvPr>
          <p:cNvSpPr>
            <a:spLocks noGrp="1"/>
          </p:cNvSpPr>
          <p:nvPr>
            <p:ph type="sldNum" sz="quarter" idx="12"/>
          </p:nvPr>
        </p:nvSpPr>
        <p:spPr>
          <a:xfrm>
            <a:off x="10732426" y="6101127"/>
            <a:ext cx="125501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A4D788-7454-A849-95EF-E0A31EF5E4C8}" type="slidenum">
              <a:rPr lang="en-US" smtClean="0"/>
              <a:pPr/>
              <a:t>1</a:t>
            </a:fld>
            <a:endParaRPr lang="en-US" dirty="0"/>
          </a:p>
        </p:txBody>
      </p:sp>
      <p:sp>
        <p:nvSpPr>
          <p:cNvPr id="4" name="TextBox 3">
            <a:extLst>
              <a:ext uri="{FF2B5EF4-FFF2-40B4-BE49-F238E27FC236}">
                <a16:creationId xmlns:a16="http://schemas.microsoft.com/office/drawing/2014/main" id="{F343DC9B-8F99-9868-5A46-B5C3D9E8FEC5}"/>
              </a:ext>
            </a:extLst>
          </p:cNvPr>
          <p:cNvSpPr txBox="1"/>
          <p:nvPr/>
        </p:nvSpPr>
        <p:spPr>
          <a:xfrm>
            <a:off x="1208868" y="2107769"/>
            <a:ext cx="45719" cy="369332"/>
          </a:xfrm>
          <a:prstGeom prst="rect">
            <a:avLst/>
          </a:prstGeom>
          <a:noFill/>
        </p:spPr>
        <p:txBody>
          <a:bodyPr wrap="square" rtlCol="0">
            <a:spAutoFit/>
          </a:bodyPr>
          <a:lstStyle/>
          <a:p>
            <a:endParaRPr lang="en-GB" dirty="0"/>
          </a:p>
        </p:txBody>
      </p:sp>
      <p:sp>
        <p:nvSpPr>
          <p:cNvPr id="3" name="Rounded Rectangle 1">
            <a:extLst>
              <a:ext uri="{FF2B5EF4-FFF2-40B4-BE49-F238E27FC236}">
                <a16:creationId xmlns:a16="http://schemas.microsoft.com/office/drawing/2014/main" id="{9A64EA42-F101-950E-8A03-86A5A68165A8}"/>
              </a:ext>
            </a:extLst>
          </p:cNvPr>
          <p:cNvSpPr/>
          <p:nvPr/>
        </p:nvSpPr>
        <p:spPr>
          <a:xfrm>
            <a:off x="204558" y="5577840"/>
            <a:ext cx="11563770" cy="70584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a:latin typeface="Arial" panose="020B0604020202020204" pitchFamily="34" charset="0"/>
                <a:cs typeface="Arial" panose="020B0604020202020204" pitchFamily="34" charset="0"/>
              </a:rPr>
              <a:t>Binding Commitments: Integration, Beyond Emerging Data and Governmental </a:t>
            </a:r>
          </a:p>
          <a:p>
            <a:pPr algn="l"/>
            <a:r>
              <a:rPr lang="en-US" sz="2400" b="1" dirty="0">
                <a:latin typeface="Arial" panose="020B0604020202020204" pitchFamily="34" charset="0"/>
                <a:cs typeface="Arial" panose="020B0604020202020204" pitchFamily="34" charset="0"/>
              </a:rPr>
              <a:t>                                         Involvement</a:t>
            </a:r>
          </a:p>
        </p:txBody>
      </p:sp>
      <p:pic>
        <p:nvPicPr>
          <p:cNvPr id="8" name="Picture 7" descr="A picture containing timeline&#10;&#10;Description automatically generated">
            <a:extLst>
              <a:ext uri="{FF2B5EF4-FFF2-40B4-BE49-F238E27FC236}">
                <a16:creationId xmlns:a16="http://schemas.microsoft.com/office/drawing/2014/main" id="{ABEBFD31-D694-3593-B560-DD0B743BEF3C}"/>
              </a:ext>
            </a:extLst>
          </p:cNvPr>
          <p:cNvPicPr>
            <a:picLocks noChangeAspect="1"/>
          </p:cNvPicPr>
          <p:nvPr/>
        </p:nvPicPr>
        <p:blipFill rotWithShape="1">
          <a:blip r:embed="rId3">
            <a:duotone>
              <a:srgbClr val="B1A089">
                <a:shade val="45000"/>
                <a:satMod val="135000"/>
              </a:srgbClr>
              <a:prstClr val="white"/>
            </a:duotone>
            <a:extLst>
              <a:ext uri="{28A0092B-C50C-407E-A947-70E740481C1C}">
                <a14:useLocalDpi xmlns:a14="http://schemas.microsoft.com/office/drawing/2010/main" val="0"/>
              </a:ext>
            </a:extLst>
          </a:blip>
          <a:srcRect t="12222" r="10923"/>
          <a:stretch/>
        </p:blipFill>
        <p:spPr>
          <a:xfrm>
            <a:off x="101920" y="1093871"/>
            <a:ext cx="5803040" cy="4095816"/>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2BFBB7E4-6E05-005E-D144-DD562EFCC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312" y="1121303"/>
            <a:ext cx="5994131" cy="3173844"/>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1">
            <a:extLst>
              <a:ext uri="{FF2B5EF4-FFF2-40B4-BE49-F238E27FC236}">
                <a16:creationId xmlns:a16="http://schemas.microsoft.com/office/drawing/2014/main" id="{B4271E9D-A3D5-3A5E-9346-E7EE0849DFC0}"/>
              </a:ext>
            </a:extLst>
          </p:cNvPr>
          <p:cNvSpPr/>
          <p:nvPr/>
        </p:nvSpPr>
        <p:spPr>
          <a:xfrm>
            <a:off x="356958" y="51816"/>
            <a:ext cx="11563770" cy="52249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Context</a:t>
            </a:r>
          </a:p>
        </p:txBody>
      </p:sp>
    </p:spTree>
    <p:extLst>
      <p:ext uri="{BB962C8B-B14F-4D97-AF65-F5344CB8AC3E}">
        <p14:creationId xmlns:p14="http://schemas.microsoft.com/office/powerpoint/2010/main" val="13486076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500EA-816A-BB6D-8A7C-D6983640E0E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C13FC6-B59B-B7C8-D828-3B171CC2D215}"/>
              </a:ext>
            </a:extLst>
          </p:cNvPr>
          <p:cNvSpPr>
            <a:spLocks noGrp="1"/>
          </p:cNvSpPr>
          <p:nvPr>
            <p:ph type="sldNum" sz="quarter" idx="12"/>
          </p:nvPr>
        </p:nvSpPr>
        <p:spPr>
          <a:xfrm>
            <a:off x="10767969" y="6185707"/>
            <a:ext cx="125501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A4D788-7454-A849-95EF-E0A31EF5E4C8}" type="slidenum">
              <a:rPr lang="en-US" smtClean="0"/>
              <a:pPr/>
              <a:t>2</a:t>
            </a:fld>
            <a:endParaRPr lang="en-US" dirty="0"/>
          </a:p>
        </p:txBody>
      </p:sp>
      <p:sp>
        <p:nvSpPr>
          <p:cNvPr id="4" name="TextBox 3">
            <a:extLst>
              <a:ext uri="{FF2B5EF4-FFF2-40B4-BE49-F238E27FC236}">
                <a16:creationId xmlns:a16="http://schemas.microsoft.com/office/drawing/2014/main" id="{70677AE3-913C-B8D8-CF59-5CF7DB7A6F4F}"/>
              </a:ext>
            </a:extLst>
          </p:cNvPr>
          <p:cNvSpPr txBox="1"/>
          <p:nvPr/>
        </p:nvSpPr>
        <p:spPr>
          <a:xfrm>
            <a:off x="1208868" y="2107769"/>
            <a:ext cx="45719" cy="369332"/>
          </a:xfrm>
          <a:prstGeom prst="rect">
            <a:avLst/>
          </a:prstGeom>
          <a:noFill/>
        </p:spPr>
        <p:txBody>
          <a:bodyPr wrap="square" rtlCol="0">
            <a:spAutoFit/>
          </a:bodyPr>
          <a:lstStyle/>
          <a:p>
            <a:endParaRPr lang="en-GB" dirty="0"/>
          </a:p>
        </p:txBody>
      </p:sp>
      <p:sp>
        <p:nvSpPr>
          <p:cNvPr id="3" name="Rounded Rectangle 1">
            <a:extLst>
              <a:ext uri="{FF2B5EF4-FFF2-40B4-BE49-F238E27FC236}">
                <a16:creationId xmlns:a16="http://schemas.microsoft.com/office/drawing/2014/main" id="{5F95BDE2-89BB-8DD6-C3FB-119F7A4E2F66}"/>
              </a:ext>
            </a:extLst>
          </p:cNvPr>
          <p:cNvSpPr/>
          <p:nvPr/>
        </p:nvSpPr>
        <p:spPr>
          <a:xfrm>
            <a:off x="265314" y="15875"/>
            <a:ext cx="11661372" cy="73917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Focus Areas of the Meeting</a:t>
            </a:r>
          </a:p>
        </p:txBody>
      </p:sp>
      <p:sp>
        <p:nvSpPr>
          <p:cNvPr id="14" name="TextBox 13">
            <a:extLst>
              <a:ext uri="{FF2B5EF4-FFF2-40B4-BE49-F238E27FC236}">
                <a16:creationId xmlns:a16="http://schemas.microsoft.com/office/drawing/2014/main" id="{CE49B84F-2EB0-07F6-50BF-C1081BEE7CD7}"/>
              </a:ext>
            </a:extLst>
          </p:cNvPr>
          <p:cNvSpPr txBox="1"/>
          <p:nvPr/>
        </p:nvSpPr>
        <p:spPr>
          <a:xfrm>
            <a:off x="3004114" y="1360479"/>
            <a:ext cx="2583680" cy="1200329"/>
          </a:xfrm>
          <a:prstGeom prst="rect">
            <a:avLst/>
          </a:prstGeom>
          <a:noFill/>
          <a:ln>
            <a:solidFill>
              <a:schemeClr val="bg1"/>
            </a:solidFill>
          </a:ln>
        </p:spPr>
        <p:txBody>
          <a:bodyPr wrap="square" rtlCol="0">
            <a:spAutoFit/>
          </a:bodyPr>
          <a:lstStyle/>
          <a:p>
            <a:pPr marL="39688" indent="0">
              <a:spcBef>
                <a:spcPts val="900"/>
              </a:spcBef>
            </a:pPr>
            <a:r>
              <a:rPr lang="en-US" altLang="en-US" b="1" dirty="0">
                <a:latin typeface="Arial" panose="020B0604020202020204" pitchFamily="34" charset="0"/>
                <a:cs typeface="Arial" panose="020B0604020202020204" pitchFamily="34" charset="0"/>
                <a:sym typeface="Lato" pitchFamily="34" charset="0"/>
              </a:rPr>
              <a:t>Implementing the Integrated Geospatial Information Framework</a:t>
            </a:r>
          </a:p>
        </p:txBody>
      </p:sp>
      <p:sp>
        <p:nvSpPr>
          <p:cNvPr id="18" name="TextBox 17">
            <a:extLst>
              <a:ext uri="{FF2B5EF4-FFF2-40B4-BE49-F238E27FC236}">
                <a16:creationId xmlns:a16="http://schemas.microsoft.com/office/drawing/2014/main" id="{0DD0BAD2-E037-AFDD-1F40-7DA6B0B7794E}"/>
              </a:ext>
            </a:extLst>
          </p:cNvPr>
          <p:cNvSpPr txBox="1"/>
          <p:nvPr/>
        </p:nvSpPr>
        <p:spPr>
          <a:xfrm>
            <a:off x="8556225" y="1197953"/>
            <a:ext cx="3466761" cy="1477328"/>
          </a:xfrm>
          <a:prstGeom prst="rect">
            <a:avLst/>
          </a:prstGeom>
          <a:solidFill>
            <a:schemeClr val="bg1"/>
          </a:solidFill>
          <a:ln>
            <a:solidFill>
              <a:schemeClr val="bg1"/>
            </a:solidFill>
          </a:ln>
        </p:spPr>
        <p:txBody>
          <a:bodyPr wrap="square" rtlCol="0">
            <a:spAutoFit/>
          </a:bodyPr>
          <a:lstStyle/>
          <a:p>
            <a:pPr marL="39688" indent="0">
              <a:spcBef>
                <a:spcPts val="900"/>
              </a:spcBef>
            </a:pPr>
            <a:r>
              <a:rPr lang="en-US" b="1" dirty="0">
                <a:latin typeface="Arial" panose="020B0604020202020204" pitchFamily="34" charset="0"/>
                <a:cs typeface="Arial" panose="020B0604020202020204" pitchFamily="34" charset="0"/>
              </a:rPr>
              <a:t>Strengthening regional and global geospatial partnerships to amplify Africa’s voice and share its experiences globally.</a:t>
            </a:r>
            <a:endParaRPr lang="en-GH" b="1"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5078AB5B-DC01-5723-0B52-8D7E4D70C998}"/>
              </a:ext>
            </a:extLst>
          </p:cNvPr>
          <p:cNvSpPr txBox="1"/>
          <p:nvPr/>
        </p:nvSpPr>
        <p:spPr>
          <a:xfrm>
            <a:off x="2919847" y="4493928"/>
            <a:ext cx="2667947" cy="1200329"/>
          </a:xfrm>
          <a:prstGeom prst="rect">
            <a:avLst/>
          </a:prstGeom>
          <a:solidFill>
            <a:schemeClr val="bg1"/>
          </a:solidFill>
          <a:ln>
            <a:solidFill>
              <a:schemeClr val="bg1"/>
            </a:solidFill>
          </a:ln>
        </p:spPr>
        <p:txBody>
          <a:bodyPr wrap="square" rtlCol="0">
            <a:spAutoFit/>
          </a:bodyPr>
          <a:lstStyle/>
          <a:p>
            <a:r>
              <a:rPr lang="en-US" b="1" dirty="0">
                <a:latin typeface="Arial" panose="020B0604020202020204" pitchFamily="34" charset="0"/>
                <a:cs typeface="Arial" panose="020B0604020202020204" pitchFamily="34" charset="0"/>
              </a:rPr>
              <a:t>Embedding geospatial data in national development planning.</a:t>
            </a:r>
            <a:endParaRPr lang="en-GH" b="1" dirty="0">
              <a:solidFill>
                <a:srgbClr val="FFC000"/>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1E835699-762B-C2D7-B881-62AE477C6465}"/>
              </a:ext>
            </a:extLst>
          </p:cNvPr>
          <p:cNvPicPr>
            <a:picLocks noChangeAspect="1"/>
          </p:cNvPicPr>
          <p:nvPr/>
        </p:nvPicPr>
        <p:blipFill>
          <a:blip r:embed="rId3"/>
          <a:stretch>
            <a:fillRect/>
          </a:stretch>
        </p:blipFill>
        <p:spPr>
          <a:xfrm>
            <a:off x="204924" y="933000"/>
            <a:ext cx="2900585" cy="1991033"/>
          </a:xfrm>
          <a:prstGeom prst="rect">
            <a:avLst/>
          </a:prstGeom>
        </p:spPr>
      </p:pic>
      <p:pic>
        <p:nvPicPr>
          <p:cNvPr id="39" name="Picture 38">
            <a:extLst>
              <a:ext uri="{FF2B5EF4-FFF2-40B4-BE49-F238E27FC236}">
                <a16:creationId xmlns:a16="http://schemas.microsoft.com/office/drawing/2014/main" id="{8A670DFD-BCAD-5FD0-7CB1-C6618B75B8C1}"/>
              </a:ext>
            </a:extLst>
          </p:cNvPr>
          <p:cNvPicPr>
            <a:picLocks noChangeAspect="1"/>
          </p:cNvPicPr>
          <p:nvPr/>
        </p:nvPicPr>
        <p:blipFill>
          <a:blip r:embed="rId4"/>
          <a:stretch>
            <a:fillRect/>
          </a:stretch>
        </p:blipFill>
        <p:spPr>
          <a:xfrm>
            <a:off x="6245200" y="4078336"/>
            <a:ext cx="2274388" cy="2031509"/>
          </a:xfrm>
          <a:prstGeom prst="rect">
            <a:avLst/>
          </a:prstGeom>
        </p:spPr>
      </p:pic>
      <p:sp>
        <p:nvSpPr>
          <p:cNvPr id="46" name="TextBox 45">
            <a:extLst>
              <a:ext uri="{FF2B5EF4-FFF2-40B4-BE49-F238E27FC236}">
                <a16:creationId xmlns:a16="http://schemas.microsoft.com/office/drawing/2014/main" id="{5C78A23E-973F-BAAB-BC19-DE451B847AEB}"/>
              </a:ext>
            </a:extLst>
          </p:cNvPr>
          <p:cNvSpPr txBox="1"/>
          <p:nvPr/>
        </p:nvSpPr>
        <p:spPr>
          <a:xfrm>
            <a:off x="8668791" y="4493928"/>
            <a:ext cx="3435271" cy="1200329"/>
          </a:xfrm>
          <a:prstGeom prst="rect">
            <a:avLst/>
          </a:prstGeom>
          <a:solidFill>
            <a:schemeClr val="bg1"/>
          </a:solidFill>
          <a:ln>
            <a:solidFill>
              <a:schemeClr val="bg1"/>
            </a:solidFill>
          </a:ln>
        </p:spPr>
        <p:txBody>
          <a:bodyPr wrap="square" rtlCol="0">
            <a:spAutoFit/>
          </a:bodyPr>
          <a:lstStyle/>
          <a:p>
            <a:pPr marL="39688" indent="0" algn="just">
              <a:spcBef>
                <a:spcPts val="900"/>
              </a:spcBef>
            </a:pPr>
            <a:r>
              <a:rPr lang="en-US" altLang="en-US" b="1" dirty="0">
                <a:latin typeface="Arial" panose="020B0604020202020204" pitchFamily="34" charset="0"/>
                <a:cs typeface="Arial" panose="020B0604020202020204" pitchFamily="34" charset="0"/>
                <a:sym typeface="Lato" pitchFamily="34" charset="0"/>
              </a:rPr>
              <a:t>Promoting the ethical </a:t>
            </a:r>
            <a:r>
              <a:rPr lang="en-US" b="1" dirty="0">
                <a:latin typeface="Arial" panose="020B0604020202020204" pitchFamily="34" charset="0"/>
                <a:cs typeface="Arial" panose="020B0604020202020204" pitchFamily="34" charset="0"/>
              </a:rPr>
              <a:t>and innovative use of emerging geospatial data and AI technologies</a:t>
            </a:r>
            <a:endParaRPr lang="en-GH"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5B27E77C-7CD1-8EC1-255D-E056F263608A}"/>
              </a:ext>
            </a:extLst>
          </p:cNvPr>
          <p:cNvSpPr txBox="1"/>
          <p:nvPr/>
        </p:nvSpPr>
        <p:spPr>
          <a:xfrm>
            <a:off x="265313" y="1268083"/>
            <a:ext cx="459306" cy="369332"/>
          </a:xfrm>
          <a:prstGeom prst="rect">
            <a:avLst/>
          </a:prstGeom>
          <a:noFill/>
        </p:spPr>
        <p:txBody>
          <a:bodyPr wrap="square" rtlCol="0">
            <a:spAutoFit/>
          </a:bodyPr>
          <a:lstStyle/>
          <a:p>
            <a:r>
              <a:rPr lang="en-US" b="1" dirty="0"/>
              <a:t>1</a:t>
            </a:r>
            <a:r>
              <a:rPr lang="en-US" dirty="0"/>
              <a:t>. </a:t>
            </a:r>
            <a:endParaRPr lang="en-GH" dirty="0"/>
          </a:p>
        </p:txBody>
      </p:sp>
      <p:sp>
        <p:nvSpPr>
          <p:cNvPr id="51" name="TextBox 50">
            <a:extLst>
              <a:ext uri="{FF2B5EF4-FFF2-40B4-BE49-F238E27FC236}">
                <a16:creationId xmlns:a16="http://schemas.microsoft.com/office/drawing/2014/main" id="{E02C7188-E064-A3EE-7EA9-3A3B09200F13}"/>
              </a:ext>
            </a:extLst>
          </p:cNvPr>
          <p:cNvSpPr txBox="1"/>
          <p:nvPr/>
        </p:nvSpPr>
        <p:spPr>
          <a:xfrm>
            <a:off x="5641674" y="1268083"/>
            <a:ext cx="454325" cy="369332"/>
          </a:xfrm>
          <a:prstGeom prst="rect">
            <a:avLst/>
          </a:prstGeom>
          <a:noFill/>
        </p:spPr>
        <p:txBody>
          <a:bodyPr wrap="square" rtlCol="0">
            <a:spAutoFit/>
          </a:bodyPr>
          <a:lstStyle/>
          <a:p>
            <a:r>
              <a:rPr lang="en-US" b="1" dirty="0"/>
              <a:t>2.</a:t>
            </a:r>
            <a:endParaRPr lang="en-GH" b="1" dirty="0"/>
          </a:p>
        </p:txBody>
      </p:sp>
      <p:sp>
        <p:nvSpPr>
          <p:cNvPr id="52" name="TextBox 51">
            <a:extLst>
              <a:ext uri="{FF2B5EF4-FFF2-40B4-BE49-F238E27FC236}">
                <a16:creationId xmlns:a16="http://schemas.microsoft.com/office/drawing/2014/main" id="{0295CECE-B71F-D98C-42A5-17EE37819DE8}"/>
              </a:ext>
            </a:extLst>
          </p:cNvPr>
          <p:cNvSpPr txBox="1"/>
          <p:nvPr/>
        </p:nvSpPr>
        <p:spPr>
          <a:xfrm>
            <a:off x="5641673" y="4283264"/>
            <a:ext cx="454325" cy="369332"/>
          </a:xfrm>
          <a:prstGeom prst="rect">
            <a:avLst/>
          </a:prstGeom>
          <a:noFill/>
        </p:spPr>
        <p:txBody>
          <a:bodyPr wrap="square" rtlCol="0">
            <a:spAutoFit/>
          </a:bodyPr>
          <a:lstStyle/>
          <a:p>
            <a:r>
              <a:rPr lang="en-US" b="1" dirty="0"/>
              <a:t>4.</a:t>
            </a:r>
            <a:endParaRPr lang="en-GH" b="1" dirty="0"/>
          </a:p>
        </p:txBody>
      </p:sp>
      <p:sp>
        <p:nvSpPr>
          <p:cNvPr id="55" name="TextBox 54">
            <a:extLst>
              <a:ext uri="{FF2B5EF4-FFF2-40B4-BE49-F238E27FC236}">
                <a16:creationId xmlns:a16="http://schemas.microsoft.com/office/drawing/2014/main" id="{E147B796-FA23-33E6-C5CF-D167909D6198}"/>
              </a:ext>
            </a:extLst>
          </p:cNvPr>
          <p:cNvSpPr txBox="1"/>
          <p:nvPr/>
        </p:nvSpPr>
        <p:spPr>
          <a:xfrm>
            <a:off x="156949" y="4236467"/>
            <a:ext cx="419065" cy="369332"/>
          </a:xfrm>
          <a:prstGeom prst="rect">
            <a:avLst/>
          </a:prstGeom>
          <a:noFill/>
        </p:spPr>
        <p:txBody>
          <a:bodyPr wrap="square" rtlCol="0">
            <a:spAutoFit/>
          </a:bodyPr>
          <a:lstStyle/>
          <a:p>
            <a:r>
              <a:rPr lang="en-US" b="1" dirty="0"/>
              <a:t>3. </a:t>
            </a:r>
            <a:endParaRPr lang="en-GH" b="1" dirty="0"/>
          </a:p>
        </p:txBody>
      </p:sp>
      <p:pic>
        <p:nvPicPr>
          <p:cNvPr id="65" name="Picture 64">
            <a:extLst>
              <a:ext uri="{FF2B5EF4-FFF2-40B4-BE49-F238E27FC236}">
                <a16:creationId xmlns:a16="http://schemas.microsoft.com/office/drawing/2014/main" id="{8AAC66E3-BDC6-CE24-9AFE-7FFF2F58A3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1455" y="890746"/>
            <a:ext cx="1927541" cy="1927541"/>
          </a:xfrm>
          <a:prstGeom prst="rect">
            <a:avLst/>
          </a:prstGeom>
        </p:spPr>
      </p:pic>
      <p:pic>
        <p:nvPicPr>
          <p:cNvPr id="67" name="Picture 66">
            <a:extLst>
              <a:ext uri="{FF2B5EF4-FFF2-40B4-BE49-F238E27FC236}">
                <a16:creationId xmlns:a16="http://schemas.microsoft.com/office/drawing/2014/main" id="{E718D499-C477-B97F-9817-D4D73F1CA8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966" y="4002476"/>
            <a:ext cx="2183231" cy="2183231"/>
          </a:xfrm>
          <a:prstGeom prst="rect">
            <a:avLst/>
          </a:prstGeom>
        </p:spPr>
      </p:pic>
      <p:sp>
        <p:nvSpPr>
          <p:cNvPr id="5" name="Rounded Rectangle 1">
            <a:extLst>
              <a:ext uri="{FF2B5EF4-FFF2-40B4-BE49-F238E27FC236}">
                <a16:creationId xmlns:a16="http://schemas.microsoft.com/office/drawing/2014/main" id="{C9DFDED6-D720-345E-02EA-B385CEFC62CB}"/>
              </a:ext>
            </a:extLst>
          </p:cNvPr>
          <p:cNvSpPr/>
          <p:nvPr/>
        </p:nvSpPr>
        <p:spPr>
          <a:xfrm>
            <a:off x="314113" y="3145392"/>
            <a:ext cx="11563770" cy="64414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Arial" panose="020B0604020202020204" pitchFamily="34" charset="0"/>
                <a:cs typeface="Arial" panose="020B0604020202020204" pitchFamily="34" charset="0"/>
              </a:rPr>
              <a:t>Cross-Cutting Issues: Capacity Building and Governmental Involvement</a:t>
            </a:r>
          </a:p>
        </p:txBody>
      </p:sp>
    </p:spTree>
    <p:extLst>
      <p:ext uri="{BB962C8B-B14F-4D97-AF65-F5344CB8AC3E}">
        <p14:creationId xmlns:p14="http://schemas.microsoft.com/office/powerpoint/2010/main" val="13465812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DEC16-2536-43E9-FFA5-CF809FE1DAF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8E5138-7874-1676-DB7D-A6F2BF97A457}"/>
              </a:ext>
            </a:extLst>
          </p:cNvPr>
          <p:cNvSpPr>
            <a:spLocks noGrp="1"/>
          </p:cNvSpPr>
          <p:nvPr>
            <p:ph type="sldNum" sz="quarter" idx="12"/>
          </p:nvPr>
        </p:nvSpPr>
        <p:spPr>
          <a:xfrm>
            <a:off x="10600082" y="6286500"/>
            <a:ext cx="125501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A4D788-7454-A849-95EF-E0A31EF5E4C8}" type="slidenum">
              <a:rPr lang="en-US" smtClean="0"/>
              <a:pPr/>
              <a:t>3</a:t>
            </a:fld>
            <a:endParaRPr lang="en-US" dirty="0"/>
          </a:p>
        </p:txBody>
      </p:sp>
      <p:sp>
        <p:nvSpPr>
          <p:cNvPr id="4" name="TextBox 3">
            <a:extLst>
              <a:ext uri="{FF2B5EF4-FFF2-40B4-BE49-F238E27FC236}">
                <a16:creationId xmlns:a16="http://schemas.microsoft.com/office/drawing/2014/main" id="{706198D8-0F4C-5774-F881-CA7F402D2D7C}"/>
              </a:ext>
            </a:extLst>
          </p:cNvPr>
          <p:cNvSpPr txBox="1"/>
          <p:nvPr/>
        </p:nvSpPr>
        <p:spPr>
          <a:xfrm>
            <a:off x="1208868" y="2107769"/>
            <a:ext cx="45719" cy="369332"/>
          </a:xfrm>
          <a:prstGeom prst="rect">
            <a:avLst/>
          </a:prstGeom>
          <a:noFill/>
        </p:spPr>
        <p:txBody>
          <a:bodyPr wrap="square" rtlCol="0">
            <a:spAutoFit/>
          </a:bodyPr>
          <a:lstStyle/>
          <a:p>
            <a:endParaRPr lang="en-GB" dirty="0"/>
          </a:p>
        </p:txBody>
      </p:sp>
      <p:sp>
        <p:nvSpPr>
          <p:cNvPr id="3" name="Rounded Rectangle 1">
            <a:extLst>
              <a:ext uri="{FF2B5EF4-FFF2-40B4-BE49-F238E27FC236}">
                <a16:creationId xmlns:a16="http://schemas.microsoft.com/office/drawing/2014/main" id="{1AB78199-D1A7-6EC1-1C39-348988CAF7B7}"/>
              </a:ext>
            </a:extLst>
          </p:cNvPr>
          <p:cNvSpPr/>
          <p:nvPr/>
        </p:nvSpPr>
        <p:spPr>
          <a:xfrm>
            <a:off x="24275" y="129473"/>
            <a:ext cx="12167725" cy="80391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200" b="1" dirty="0">
                <a:latin typeface="Arial" panose="020B0604020202020204" pitchFamily="34" charset="0"/>
                <a:cs typeface="Arial" panose="020B0604020202020204" pitchFamily="34" charset="0"/>
              </a:rPr>
              <a:t>UN-GGIM: Africa | Progress, Challenges, Capacity Building and Sustainability </a:t>
            </a:r>
          </a:p>
        </p:txBody>
      </p:sp>
      <p:pic>
        <p:nvPicPr>
          <p:cNvPr id="5" name="Picture 4">
            <a:extLst>
              <a:ext uri="{FF2B5EF4-FFF2-40B4-BE49-F238E27FC236}">
                <a16:creationId xmlns:a16="http://schemas.microsoft.com/office/drawing/2014/main" id="{1B100550-2CF6-2CBE-2BE8-19D0C6ED065B}"/>
              </a:ext>
            </a:extLst>
          </p:cNvPr>
          <p:cNvPicPr>
            <a:picLocks noChangeAspect="1"/>
          </p:cNvPicPr>
          <p:nvPr/>
        </p:nvPicPr>
        <p:blipFill>
          <a:blip r:embed="rId3"/>
          <a:stretch>
            <a:fillRect/>
          </a:stretch>
        </p:blipFill>
        <p:spPr>
          <a:xfrm>
            <a:off x="6671388" y="1041444"/>
            <a:ext cx="5069411" cy="5245056"/>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83F52617-B120-6035-82BE-F50207308A2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9949" y="1041443"/>
            <a:ext cx="6254198" cy="5443824"/>
          </a:xfrm>
          <a:prstGeom prst="rect">
            <a:avLst/>
          </a:prstGeom>
        </p:spPr>
        <p:txBody>
          <a:bodyPr>
            <a:noAutofit/>
          </a:bodyPr>
          <a:lstStyle/>
          <a:p>
            <a:pPr marL="0" indent="0" algn="just">
              <a:lnSpc>
                <a:spcPct val="90000"/>
              </a:lnSpc>
              <a:spcBef>
                <a:spcPts val="2500"/>
              </a:spcBef>
              <a:spcAft>
                <a:spcPts val="600"/>
              </a:spcAft>
              <a:buNone/>
            </a:pPr>
            <a:r>
              <a:rPr lang="en-US" sz="2000" b="1" dirty="0">
                <a:latin typeface="Arial" panose="020B0604020202020204" pitchFamily="34" charset="0"/>
                <a:cs typeface="Arial" panose="020B0604020202020204" pitchFamily="34" charset="0"/>
              </a:rPr>
              <a:t>Progress in Geospatial Ecosystems</a:t>
            </a:r>
          </a:p>
          <a:p>
            <a:pPr marL="0" lvl="1" indent="0" algn="just">
              <a:lnSpc>
                <a:spcPct val="90000"/>
              </a:lnSpc>
              <a:spcAft>
                <a:spcPts val="600"/>
              </a:spcAft>
              <a:buNone/>
            </a:pPr>
            <a:r>
              <a:rPr lang="en-US" sz="2000" dirty="0">
                <a:latin typeface="Arial" panose="020B0604020202020204" pitchFamily="34" charset="0"/>
                <a:cs typeface="Arial" panose="020B0604020202020204" pitchFamily="34" charset="0"/>
              </a:rPr>
              <a:t>Africa has made significant progress in building geospatial ecosystems through regional collaboration and policy harmonization.</a:t>
            </a:r>
          </a:p>
          <a:p>
            <a:pPr algn="just">
              <a:lnSpc>
                <a:spcPct val="90000"/>
              </a:lnSpc>
              <a:spcBef>
                <a:spcPts val="1200"/>
              </a:spcBef>
              <a:spcAft>
                <a:spcPts val="600"/>
              </a:spcAft>
            </a:pPr>
            <a:r>
              <a:rPr lang="en-US" sz="2000" b="1" dirty="0">
                <a:latin typeface="Arial" panose="020B0604020202020204" pitchFamily="34" charset="0"/>
                <a:cs typeface="Arial" panose="020B0604020202020204" pitchFamily="34" charset="0"/>
              </a:rPr>
              <a:t>Challenges and Gaps</a:t>
            </a:r>
          </a:p>
          <a:p>
            <a:pPr marL="0" lvl="1" indent="0" algn="just">
              <a:lnSpc>
                <a:spcPct val="90000"/>
              </a:lnSpc>
              <a:spcAft>
                <a:spcPts val="600"/>
              </a:spcAft>
              <a:buNone/>
            </a:pPr>
            <a:r>
              <a:rPr lang="en-US" sz="2000" dirty="0">
                <a:latin typeface="Arial" panose="020B0604020202020204" pitchFamily="34" charset="0"/>
                <a:cs typeface="Arial" panose="020B0604020202020204" pitchFamily="34" charset="0"/>
              </a:rPr>
              <a:t>Many countries still face outdated systems, fragmented governance, and financial constraints that hinder geospatial adoption.</a:t>
            </a:r>
            <a:endParaRPr lang="en-US" sz="2000" b="1" dirty="0">
              <a:latin typeface="Arial" panose="020B0604020202020204" pitchFamily="34" charset="0"/>
              <a:cs typeface="Arial" panose="020B0604020202020204" pitchFamily="34" charset="0"/>
            </a:endParaRPr>
          </a:p>
          <a:p>
            <a:pPr marL="0" indent="0" algn="just">
              <a:lnSpc>
                <a:spcPct val="90000"/>
              </a:lnSpc>
              <a:spcBef>
                <a:spcPts val="1200"/>
              </a:spcBef>
              <a:spcAft>
                <a:spcPts val="600"/>
              </a:spcAft>
              <a:buNone/>
            </a:pPr>
            <a:r>
              <a:rPr lang="en-US" sz="2000" b="1" dirty="0">
                <a:latin typeface="Arial" panose="020B0604020202020204" pitchFamily="34" charset="0"/>
                <a:cs typeface="Arial" panose="020B0604020202020204" pitchFamily="34" charset="0"/>
              </a:rPr>
              <a:t>Capacity Building Initiatives</a:t>
            </a:r>
          </a:p>
          <a:p>
            <a:pPr marL="0" lvl="1" indent="0" algn="just">
              <a:lnSpc>
                <a:spcPct val="90000"/>
              </a:lnSpc>
              <a:spcAft>
                <a:spcPts val="600"/>
              </a:spcAft>
              <a:buNone/>
            </a:pPr>
            <a:r>
              <a:rPr lang="en-US" sz="2000" dirty="0">
                <a:latin typeface="Arial" panose="020B0604020202020204" pitchFamily="34" charset="0"/>
                <a:cs typeface="Arial" panose="020B0604020202020204" pitchFamily="34" charset="0"/>
              </a:rPr>
              <a:t>Investments in training programs and e-learning have equipped thousands with skills in mapping, cartography and spatial data analysis.</a:t>
            </a:r>
          </a:p>
          <a:p>
            <a:pPr marL="0" indent="0" algn="just">
              <a:lnSpc>
                <a:spcPct val="90000"/>
              </a:lnSpc>
              <a:spcBef>
                <a:spcPts val="1200"/>
              </a:spcBef>
              <a:spcAft>
                <a:spcPts val="600"/>
              </a:spcAft>
              <a:buNone/>
            </a:pPr>
            <a:r>
              <a:rPr lang="en-US" sz="2000" b="1" dirty="0">
                <a:latin typeface="Arial" panose="020B0604020202020204" pitchFamily="34" charset="0"/>
                <a:cs typeface="Arial" panose="020B0604020202020204" pitchFamily="34" charset="0"/>
              </a:rPr>
              <a:t>Need for Sustained Support</a:t>
            </a:r>
          </a:p>
          <a:p>
            <a:pPr marL="0" lvl="1" indent="0" algn="just">
              <a:lnSpc>
                <a:spcPct val="90000"/>
              </a:lnSpc>
              <a:spcAft>
                <a:spcPts val="600"/>
              </a:spcAft>
              <a:buNone/>
            </a:pPr>
            <a:r>
              <a:rPr lang="en-US" sz="2000" dirty="0">
                <a:latin typeface="Arial" panose="020B0604020202020204" pitchFamily="34" charset="0"/>
                <a:cs typeface="Arial" panose="020B0604020202020204" pitchFamily="34" charset="0"/>
              </a:rPr>
              <a:t>Sustained investment, stronger coordination, and political support are essential to advance geospatial frameworks regionally.</a:t>
            </a:r>
          </a:p>
        </p:txBody>
      </p:sp>
    </p:spTree>
    <p:extLst>
      <p:ext uri="{BB962C8B-B14F-4D97-AF65-F5344CB8AC3E}">
        <p14:creationId xmlns:p14="http://schemas.microsoft.com/office/powerpoint/2010/main" val="36026280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62F53-2A6E-C04A-4585-8D8F479B57E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7F4F44-50EB-2369-2370-32D9EEC4E8C1}"/>
              </a:ext>
            </a:extLst>
          </p:cNvPr>
          <p:cNvSpPr>
            <a:spLocks noGrp="1"/>
          </p:cNvSpPr>
          <p:nvPr>
            <p:ph type="sldNum" sz="quarter" idx="12"/>
          </p:nvPr>
        </p:nvSpPr>
        <p:spPr>
          <a:xfrm>
            <a:off x="10701890" y="6293699"/>
            <a:ext cx="125501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A4D788-7454-A849-95EF-E0A31EF5E4C8}" type="slidenum">
              <a:rPr lang="en-US" smtClean="0"/>
              <a:pPr/>
              <a:t>4</a:t>
            </a:fld>
            <a:endParaRPr lang="en-US" dirty="0"/>
          </a:p>
        </p:txBody>
      </p:sp>
      <p:sp>
        <p:nvSpPr>
          <p:cNvPr id="4" name="TextBox 3">
            <a:extLst>
              <a:ext uri="{FF2B5EF4-FFF2-40B4-BE49-F238E27FC236}">
                <a16:creationId xmlns:a16="http://schemas.microsoft.com/office/drawing/2014/main" id="{5C1BB804-A1F5-49EE-1E40-2A9E23A4AAB1}"/>
              </a:ext>
            </a:extLst>
          </p:cNvPr>
          <p:cNvSpPr txBox="1"/>
          <p:nvPr/>
        </p:nvSpPr>
        <p:spPr>
          <a:xfrm>
            <a:off x="1208868" y="2107769"/>
            <a:ext cx="45719" cy="369332"/>
          </a:xfrm>
          <a:prstGeom prst="rect">
            <a:avLst/>
          </a:prstGeom>
          <a:noFill/>
        </p:spPr>
        <p:txBody>
          <a:bodyPr wrap="square" rtlCol="0">
            <a:spAutoFit/>
          </a:bodyPr>
          <a:lstStyle/>
          <a:p>
            <a:endParaRPr lang="en-GB" dirty="0"/>
          </a:p>
        </p:txBody>
      </p:sp>
      <p:sp>
        <p:nvSpPr>
          <p:cNvPr id="3" name="Rounded Rectangle 1">
            <a:extLst>
              <a:ext uri="{FF2B5EF4-FFF2-40B4-BE49-F238E27FC236}">
                <a16:creationId xmlns:a16="http://schemas.microsoft.com/office/drawing/2014/main" id="{2372E8C5-55B0-924C-A54D-20E0574F8696}"/>
              </a:ext>
            </a:extLst>
          </p:cNvPr>
          <p:cNvSpPr/>
          <p:nvPr/>
        </p:nvSpPr>
        <p:spPr>
          <a:xfrm>
            <a:off x="217737" y="108481"/>
            <a:ext cx="11661372" cy="73917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Activities of the Working Groups</a:t>
            </a:r>
          </a:p>
        </p:txBody>
      </p:sp>
      <p:sp>
        <p:nvSpPr>
          <p:cNvPr id="7" name="TextBox 6">
            <a:extLst>
              <a:ext uri="{FF2B5EF4-FFF2-40B4-BE49-F238E27FC236}">
                <a16:creationId xmlns:a16="http://schemas.microsoft.com/office/drawing/2014/main" id="{D2A6A8D9-EF34-11D3-ED88-A9F782C9D29D}"/>
              </a:ext>
            </a:extLst>
          </p:cNvPr>
          <p:cNvSpPr txBox="1"/>
          <p:nvPr/>
        </p:nvSpPr>
        <p:spPr>
          <a:xfrm>
            <a:off x="-57968" y="913846"/>
            <a:ext cx="6258200" cy="400110"/>
          </a:xfrm>
          <a:prstGeom prst="rect">
            <a:avLst/>
          </a:prstGeom>
          <a:solidFill>
            <a:schemeClr val="bg1"/>
          </a:solidFill>
        </p:spPr>
        <p:txBody>
          <a:bodyPr wrap="square" rtlCol="0">
            <a:spAutoFit/>
          </a:bodyPr>
          <a:lstStyle/>
          <a:p>
            <a:pPr algn="ctr"/>
            <a:r>
              <a:rPr lang="bin-NG" sz="2000" b="1" dirty="0">
                <a:solidFill>
                  <a:schemeClr val="accent2"/>
                </a:solidFill>
              </a:rPr>
              <a:t>Integrated Geospatial</a:t>
            </a:r>
            <a:r>
              <a:rPr lang="en-US" sz="2000" b="1" dirty="0">
                <a:solidFill>
                  <a:schemeClr val="accent2"/>
                </a:solidFill>
              </a:rPr>
              <a:t> </a:t>
            </a:r>
            <a:r>
              <a:rPr lang="bin-NG" sz="2000" b="1" dirty="0">
                <a:solidFill>
                  <a:schemeClr val="accent2"/>
                </a:solidFill>
              </a:rPr>
              <a:t>Information Framework</a:t>
            </a:r>
            <a:endParaRPr lang="en-GH" sz="2000" b="1" dirty="0">
              <a:solidFill>
                <a:schemeClr val="accent2"/>
              </a:solidFill>
            </a:endParaRPr>
          </a:p>
        </p:txBody>
      </p:sp>
      <p:sp>
        <p:nvSpPr>
          <p:cNvPr id="8" name="TextBox 7">
            <a:extLst>
              <a:ext uri="{FF2B5EF4-FFF2-40B4-BE49-F238E27FC236}">
                <a16:creationId xmlns:a16="http://schemas.microsoft.com/office/drawing/2014/main" id="{C59C5B0B-ECCB-DC7F-130E-D1E14F92DAF7}"/>
              </a:ext>
            </a:extLst>
          </p:cNvPr>
          <p:cNvSpPr txBox="1"/>
          <p:nvPr/>
        </p:nvSpPr>
        <p:spPr>
          <a:xfrm>
            <a:off x="7256995" y="937156"/>
            <a:ext cx="4483804" cy="400110"/>
          </a:xfrm>
          <a:prstGeom prst="rect">
            <a:avLst/>
          </a:prstGeom>
          <a:noFill/>
        </p:spPr>
        <p:txBody>
          <a:bodyPr wrap="square" rtlCol="0">
            <a:spAutoFit/>
          </a:bodyPr>
          <a:lstStyle/>
          <a:p>
            <a:r>
              <a:rPr lang="en-US" sz="2000" b="1" dirty="0">
                <a:solidFill>
                  <a:srgbClr val="7030A0"/>
                </a:solidFill>
              </a:rPr>
              <a:t>The African Geodetic Reference Frame</a:t>
            </a:r>
            <a:endParaRPr lang="en-GH" sz="2000" b="1" dirty="0">
              <a:solidFill>
                <a:srgbClr val="7030A0"/>
              </a:solidFill>
            </a:endParaRPr>
          </a:p>
        </p:txBody>
      </p:sp>
      <p:sp>
        <p:nvSpPr>
          <p:cNvPr id="10" name="TextBox 9">
            <a:extLst>
              <a:ext uri="{FF2B5EF4-FFF2-40B4-BE49-F238E27FC236}">
                <a16:creationId xmlns:a16="http://schemas.microsoft.com/office/drawing/2014/main" id="{688C2109-B83B-8E14-F634-943C5976FF23}"/>
              </a:ext>
            </a:extLst>
          </p:cNvPr>
          <p:cNvSpPr txBox="1"/>
          <p:nvPr/>
        </p:nvSpPr>
        <p:spPr>
          <a:xfrm>
            <a:off x="357292" y="3824242"/>
            <a:ext cx="5842940" cy="400110"/>
          </a:xfrm>
          <a:prstGeom prst="rect">
            <a:avLst/>
          </a:prstGeom>
          <a:noFill/>
        </p:spPr>
        <p:txBody>
          <a:bodyPr wrap="square" rtlCol="0">
            <a:spAutoFit/>
          </a:bodyPr>
          <a:lstStyle/>
          <a:p>
            <a:r>
              <a:rPr lang="en-US" sz="2000" b="1" dirty="0">
                <a:solidFill>
                  <a:schemeClr val="accent1"/>
                </a:solidFill>
              </a:rPr>
              <a:t>Integration of Geospatial and Statistical Information </a:t>
            </a:r>
            <a:endParaRPr lang="en-GH" sz="2000" b="1" dirty="0">
              <a:solidFill>
                <a:schemeClr val="accent1"/>
              </a:solidFill>
            </a:endParaRPr>
          </a:p>
        </p:txBody>
      </p:sp>
      <p:sp>
        <p:nvSpPr>
          <p:cNvPr id="11" name="TextBox 10">
            <a:extLst>
              <a:ext uri="{FF2B5EF4-FFF2-40B4-BE49-F238E27FC236}">
                <a16:creationId xmlns:a16="http://schemas.microsoft.com/office/drawing/2014/main" id="{1C91DFE3-1425-CA1B-7818-488B7EEEE553}"/>
              </a:ext>
            </a:extLst>
          </p:cNvPr>
          <p:cNvSpPr txBox="1"/>
          <p:nvPr/>
        </p:nvSpPr>
        <p:spPr>
          <a:xfrm>
            <a:off x="7379555" y="3699746"/>
            <a:ext cx="4684432" cy="400110"/>
          </a:xfrm>
          <a:prstGeom prst="rect">
            <a:avLst/>
          </a:prstGeom>
          <a:noFill/>
        </p:spPr>
        <p:txBody>
          <a:bodyPr wrap="square" rtlCol="0">
            <a:spAutoFit/>
          </a:bodyPr>
          <a:lstStyle/>
          <a:p>
            <a:r>
              <a:rPr lang="en-US" sz="2000" b="1" dirty="0">
                <a:solidFill>
                  <a:srgbClr val="DD2BB7"/>
                </a:solidFill>
              </a:rPr>
              <a:t>Land Administration and Management</a:t>
            </a:r>
            <a:endParaRPr lang="en-GH" sz="2000" dirty="0">
              <a:solidFill>
                <a:srgbClr val="DD2BB7"/>
              </a:solidFill>
            </a:endParaRPr>
          </a:p>
        </p:txBody>
      </p:sp>
      <p:sp>
        <p:nvSpPr>
          <p:cNvPr id="12" name="Arrow: Chevron 11">
            <a:extLst>
              <a:ext uri="{FF2B5EF4-FFF2-40B4-BE49-F238E27FC236}">
                <a16:creationId xmlns:a16="http://schemas.microsoft.com/office/drawing/2014/main" id="{257A25E7-0925-12A2-8C64-A9D98089965F}"/>
              </a:ext>
            </a:extLst>
          </p:cNvPr>
          <p:cNvSpPr/>
          <p:nvPr/>
        </p:nvSpPr>
        <p:spPr>
          <a:xfrm>
            <a:off x="23264" y="1430190"/>
            <a:ext cx="920950" cy="2107372"/>
          </a:xfrm>
          <a:prstGeom prst="chevron">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H" dirty="0">
              <a:solidFill>
                <a:schemeClr val="tx1"/>
              </a:solidFill>
            </a:endParaRPr>
          </a:p>
        </p:txBody>
      </p:sp>
      <p:sp>
        <p:nvSpPr>
          <p:cNvPr id="13" name="TextBox 12">
            <a:extLst>
              <a:ext uri="{FF2B5EF4-FFF2-40B4-BE49-F238E27FC236}">
                <a16:creationId xmlns:a16="http://schemas.microsoft.com/office/drawing/2014/main" id="{485095B2-A7E6-0712-11C2-50A38A3EBA1D}"/>
              </a:ext>
            </a:extLst>
          </p:cNvPr>
          <p:cNvSpPr txBox="1"/>
          <p:nvPr/>
        </p:nvSpPr>
        <p:spPr>
          <a:xfrm>
            <a:off x="7379555" y="4016942"/>
            <a:ext cx="4684432" cy="2554545"/>
          </a:xfrm>
          <a:prstGeom prst="rect">
            <a:avLst/>
          </a:prstGeom>
          <a:noFill/>
        </p:spPr>
        <p:txBody>
          <a:bodyPr wrap="square" rtlCol="0">
            <a:spAutoFit/>
          </a:bodyPr>
          <a:lstStyle/>
          <a:p>
            <a:r>
              <a:rPr lang="en-US" sz="2000" b="1" dirty="0"/>
              <a:t>Aim</a:t>
            </a:r>
            <a:r>
              <a:rPr lang="en-US" sz="2000" dirty="0"/>
              <a:t>: Identify solutions for sustainable land management in Africa</a:t>
            </a:r>
          </a:p>
          <a:p>
            <a:endParaRPr lang="en-US" sz="2000" dirty="0"/>
          </a:p>
          <a:p>
            <a:r>
              <a:rPr lang="en-US" sz="2000" b="1" dirty="0"/>
              <a:t>Key discussions</a:t>
            </a:r>
            <a:r>
              <a:rPr lang="en-US" sz="2000" dirty="0"/>
              <a:t>:</a:t>
            </a:r>
          </a:p>
          <a:p>
            <a:pPr marL="285750" indent="-285750">
              <a:buFont typeface="Arial" panose="020B0604020202020204" pitchFamily="34" charset="0"/>
              <a:buChar char="•"/>
            </a:pPr>
            <a:r>
              <a:rPr lang="en-US" sz="2000" dirty="0"/>
              <a:t>First Online meeting</a:t>
            </a:r>
          </a:p>
          <a:p>
            <a:pPr marL="285750" indent="-285750">
              <a:buFont typeface="Arial" panose="020B0604020202020204" pitchFamily="34" charset="0"/>
              <a:buChar char="•"/>
            </a:pPr>
            <a:r>
              <a:rPr lang="en-US" sz="2000" dirty="0"/>
              <a:t>Invitation for broad participation</a:t>
            </a:r>
          </a:p>
          <a:p>
            <a:pPr marL="285750" indent="-285750">
              <a:buFont typeface="Arial" panose="020B0604020202020204" pitchFamily="34" charset="0"/>
              <a:buChar char="•"/>
            </a:pPr>
            <a:r>
              <a:rPr lang="en-US" sz="2000" dirty="0"/>
              <a:t>To ensure broad representation from all African subregions</a:t>
            </a:r>
          </a:p>
        </p:txBody>
      </p:sp>
      <p:sp>
        <p:nvSpPr>
          <p:cNvPr id="17" name="TextBox 16">
            <a:extLst>
              <a:ext uri="{FF2B5EF4-FFF2-40B4-BE49-F238E27FC236}">
                <a16:creationId xmlns:a16="http://schemas.microsoft.com/office/drawing/2014/main" id="{AC34A308-DC68-91D2-F61B-49ECC208B743}"/>
              </a:ext>
            </a:extLst>
          </p:cNvPr>
          <p:cNvSpPr txBox="1"/>
          <p:nvPr/>
        </p:nvSpPr>
        <p:spPr>
          <a:xfrm>
            <a:off x="7365054" y="1389998"/>
            <a:ext cx="4591853" cy="2246769"/>
          </a:xfrm>
          <a:prstGeom prst="rect">
            <a:avLst/>
          </a:prstGeom>
          <a:noFill/>
        </p:spPr>
        <p:txBody>
          <a:bodyPr wrap="square">
            <a:spAutoFit/>
          </a:bodyPr>
          <a:lstStyle/>
          <a:p>
            <a:r>
              <a:rPr lang="en-US" sz="2000" b="1" dirty="0"/>
              <a:t>Aim</a:t>
            </a:r>
            <a:r>
              <a:rPr lang="en-US" sz="2000" dirty="0"/>
              <a:t>: </a:t>
            </a:r>
            <a:r>
              <a:rPr lang="bin-NG" sz="2000" dirty="0"/>
              <a:t>Strengthen Africa’s geodetic infrastructure</a:t>
            </a:r>
            <a:endParaRPr lang="en-US" sz="2000" dirty="0"/>
          </a:p>
          <a:p>
            <a:endParaRPr lang="en-US" sz="2000" dirty="0"/>
          </a:p>
          <a:p>
            <a:r>
              <a:rPr lang="en-US" sz="2000" b="1" dirty="0"/>
              <a:t>Key discussions</a:t>
            </a:r>
            <a:r>
              <a:rPr lang="en-US" sz="2000" dirty="0"/>
              <a:t>:</a:t>
            </a:r>
          </a:p>
          <a:p>
            <a:pPr marL="285750" indent="-285750">
              <a:buFont typeface="Arial" panose="020B0604020202020204" pitchFamily="34" charset="0"/>
              <a:buChar char="•"/>
            </a:pPr>
            <a:r>
              <a:rPr lang="en-US" sz="2000" dirty="0"/>
              <a:t>Set the terms of reference </a:t>
            </a:r>
          </a:p>
          <a:p>
            <a:pPr marL="285750" indent="-285750">
              <a:buFont typeface="Arial" panose="020B0604020202020204" pitchFamily="34" charset="0"/>
              <a:buChar char="•"/>
            </a:pPr>
            <a:r>
              <a:rPr lang="en-US" sz="2000" dirty="0"/>
              <a:t>Elected leadership</a:t>
            </a:r>
          </a:p>
          <a:p>
            <a:pPr marL="285750" indent="-285750">
              <a:buFont typeface="Arial" panose="020B0604020202020204" pitchFamily="34" charset="0"/>
              <a:buChar char="•"/>
            </a:pPr>
            <a:r>
              <a:rPr lang="en-US" sz="2000" dirty="0"/>
              <a:t>Area of cooperation</a:t>
            </a:r>
          </a:p>
        </p:txBody>
      </p:sp>
      <p:sp>
        <p:nvSpPr>
          <p:cNvPr id="18" name="Arrow: Chevron 17">
            <a:extLst>
              <a:ext uri="{FF2B5EF4-FFF2-40B4-BE49-F238E27FC236}">
                <a16:creationId xmlns:a16="http://schemas.microsoft.com/office/drawing/2014/main" id="{5384EB65-A42C-D3D7-9231-EB0AB26F8D4A}"/>
              </a:ext>
            </a:extLst>
          </p:cNvPr>
          <p:cNvSpPr/>
          <p:nvPr/>
        </p:nvSpPr>
        <p:spPr>
          <a:xfrm>
            <a:off x="6391769" y="1520934"/>
            <a:ext cx="920950" cy="2107372"/>
          </a:xfrm>
          <a:prstGeom prst="chevron">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H" dirty="0">
              <a:solidFill>
                <a:schemeClr val="tx1"/>
              </a:solidFill>
            </a:endParaRPr>
          </a:p>
        </p:txBody>
      </p:sp>
      <p:sp>
        <p:nvSpPr>
          <p:cNvPr id="19" name="Arrow: Chevron 18">
            <a:extLst>
              <a:ext uri="{FF2B5EF4-FFF2-40B4-BE49-F238E27FC236}">
                <a16:creationId xmlns:a16="http://schemas.microsoft.com/office/drawing/2014/main" id="{563A705F-47D3-1B58-D389-845A8D7F20BA}"/>
              </a:ext>
            </a:extLst>
          </p:cNvPr>
          <p:cNvSpPr/>
          <p:nvPr/>
        </p:nvSpPr>
        <p:spPr>
          <a:xfrm>
            <a:off x="17697" y="4368890"/>
            <a:ext cx="920950" cy="2107372"/>
          </a:xfrm>
          <a:prstGeom prst="chevron">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H" dirty="0">
              <a:solidFill>
                <a:schemeClr val="tx1"/>
              </a:solidFill>
            </a:endParaRPr>
          </a:p>
        </p:txBody>
      </p:sp>
      <p:sp>
        <p:nvSpPr>
          <p:cNvPr id="20" name="TextBox 19">
            <a:extLst>
              <a:ext uri="{FF2B5EF4-FFF2-40B4-BE49-F238E27FC236}">
                <a16:creationId xmlns:a16="http://schemas.microsoft.com/office/drawing/2014/main" id="{A7A388D6-2C5B-C410-A8E6-048853A4C69B}"/>
              </a:ext>
            </a:extLst>
          </p:cNvPr>
          <p:cNvSpPr txBox="1"/>
          <p:nvPr/>
        </p:nvSpPr>
        <p:spPr>
          <a:xfrm>
            <a:off x="978678" y="4266938"/>
            <a:ext cx="5117322" cy="2246769"/>
          </a:xfrm>
          <a:prstGeom prst="rect">
            <a:avLst/>
          </a:prstGeom>
          <a:noFill/>
        </p:spPr>
        <p:txBody>
          <a:bodyPr wrap="square" rtlCol="0">
            <a:spAutoFit/>
          </a:bodyPr>
          <a:lstStyle/>
          <a:p>
            <a:r>
              <a:rPr lang="en-US" sz="2000" b="1" dirty="0"/>
              <a:t>Aim</a:t>
            </a:r>
            <a:r>
              <a:rPr lang="en-US" sz="2000" dirty="0"/>
              <a:t>: Strengthen the integration of geospatial and statistical information in Africa</a:t>
            </a:r>
          </a:p>
          <a:p>
            <a:endParaRPr lang="en-US" sz="2000" dirty="0"/>
          </a:p>
          <a:p>
            <a:r>
              <a:rPr lang="en-US" sz="2000" b="1" dirty="0"/>
              <a:t>Key discussions</a:t>
            </a:r>
            <a:r>
              <a:rPr lang="en-US" sz="2000" dirty="0"/>
              <a:t>:</a:t>
            </a:r>
          </a:p>
          <a:p>
            <a:pPr marL="285750" indent="-285750">
              <a:buFont typeface="Arial" panose="020B0604020202020204" pitchFamily="34" charset="0"/>
              <a:buChar char="•"/>
            </a:pPr>
            <a:r>
              <a:rPr lang="en-US" sz="2000" dirty="0"/>
              <a:t>Agreed on objectives</a:t>
            </a:r>
          </a:p>
          <a:p>
            <a:pPr marL="285750" indent="-285750">
              <a:buFont typeface="Arial" panose="020B0604020202020204" pitchFamily="34" charset="0"/>
              <a:buChar char="•"/>
            </a:pPr>
            <a:r>
              <a:rPr lang="en-US" sz="2000" dirty="0"/>
              <a:t>Reviewed country-level integration efforts</a:t>
            </a:r>
          </a:p>
          <a:p>
            <a:pPr marL="285750" indent="-285750">
              <a:buFont typeface="Arial" panose="020B0604020202020204" pitchFamily="34" charset="0"/>
              <a:buChar char="•"/>
            </a:pPr>
            <a:r>
              <a:rPr lang="en-US" sz="2000" dirty="0"/>
              <a:t>Discussed shared challenges</a:t>
            </a:r>
          </a:p>
        </p:txBody>
      </p:sp>
      <p:sp>
        <p:nvSpPr>
          <p:cNvPr id="21" name="Arrow: Chevron 20">
            <a:extLst>
              <a:ext uri="{FF2B5EF4-FFF2-40B4-BE49-F238E27FC236}">
                <a16:creationId xmlns:a16="http://schemas.microsoft.com/office/drawing/2014/main" id="{255863F1-2F0A-318A-AA41-B917CF7BCFF5}"/>
              </a:ext>
            </a:extLst>
          </p:cNvPr>
          <p:cNvSpPr/>
          <p:nvPr/>
        </p:nvSpPr>
        <p:spPr>
          <a:xfrm>
            <a:off x="6444104" y="4224352"/>
            <a:ext cx="920950" cy="2107372"/>
          </a:xfrm>
          <a:prstGeom prst="chevron">
            <a:avLst/>
          </a:prstGeom>
          <a:solidFill>
            <a:srgbClr val="DD2B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H" dirty="0">
              <a:solidFill>
                <a:schemeClr val="tx1"/>
              </a:solidFill>
            </a:endParaRPr>
          </a:p>
        </p:txBody>
      </p:sp>
      <p:sp>
        <p:nvSpPr>
          <p:cNvPr id="22" name="TextBox 21">
            <a:extLst>
              <a:ext uri="{FF2B5EF4-FFF2-40B4-BE49-F238E27FC236}">
                <a16:creationId xmlns:a16="http://schemas.microsoft.com/office/drawing/2014/main" id="{F8140F0C-3FF8-A118-214E-AF0534BB003D}"/>
              </a:ext>
            </a:extLst>
          </p:cNvPr>
          <p:cNvSpPr txBox="1"/>
          <p:nvPr/>
        </p:nvSpPr>
        <p:spPr>
          <a:xfrm>
            <a:off x="978678" y="1285380"/>
            <a:ext cx="4796694" cy="2554545"/>
          </a:xfrm>
          <a:prstGeom prst="rect">
            <a:avLst/>
          </a:prstGeom>
          <a:noFill/>
        </p:spPr>
        <p:txBody>
          <a:bodyPr wrap="square" rtlCol="0">
            <a:spAutoFit/>
          </a:bodyPr>
          <a:lstStyle/>
          <a:p>
            <a:r>
              <a:rPr lang="en-US" sz="2000" b="1" dirty="0"/>
              <a:t>Aim</a:t>
            </a:r>
            <a:r>
              <a:rPr lang="en-US" sz="2000" dirty="0"/>
              <a:t>: Support implementation of the </a:t>
            </a:r>
          </a:p>
          <a:p>
            <a:r>
              <a:rPr lang="en-US" sz="2000" dirty="0"/>
              <a:t> framework across Africa</a:t>
            </a:r>
          </a:p>
          <a:p>
            <a:endParaRPr lang="en-US" sz="2000" dirty="0"/>
          </a:p>
          <a:p>
            <a:r>
              <a:rPr lang="en-US" sz="2000" b="1" dirty="0"/>
              <a:t>Key discussions</a:t>
            </a:r>
            <a:r>
              <a:rPr lang="en-US" sz="2000" dirty="0"/>
              <a:t>:</a:t>
            </a:r>
          </a:p>
          <a:p>
            <a:pPr marL="285750" indent="-285750">
              <a:buFont typeface="Arial" panose="020B0604020202020204" pitchFamily="34" charset="0"/>
              <a:buChar char="•"/>
            </a:pPr>
            <a:r>
              <a:rPr lang="en-US" sz="2000" dirty="0"/>
              <a:t>Terms of reference</a:t>
            </a:r>
          </a:p>
          <a:p>
            <a:pPr marL="285750" indent="-285750">
              <a:buFont typeface="Arial" panose="020B0604020202020204" pitchFamily="34" charset="0"/>
              <a:buChar char="•"/>
            </a:pPr>
            <a:r>
              <a:rPr lang="en-US" sz="2000" dirty="0"/>
              <a:t>Objectives</a:t>
            </a:r>
          </a:p>
          <a:p>
            <a:pPr marL="285750" indent="-285750">
              <a:buFont typeface="Arial" panose="020B0604020202020204" pitchFamily="34" charset="0"/>
              <a:buChar char="•"/>
            </a:pPr>
            <a:r>
              <a:rPr lang="en-US" sz="2000" dirty="0"/>
              <a:t>Activities</a:t>
            </a:r>
          </a:p>
          <a:p>
            <a:pPr marL="285750" indent="-285750">
              <a:buFont typeface="Arial" panose="020B0604020202020204" pitchFamily="34" charset="0"/>
              <a:buChar char="•"/>
            </a:pPr>
            <a:r>
              <a:rPr lang="en-US" sz="2000" dirty="0"/>
              <a:t>Working methods</a:t>
            </a:r>
          </a:p>
        </p:txBody>
      </p:sp>
    </p:spTree>
    <p:extLst>
      <p:ext uri="{BB962C8B-B14F-4D97-AF65-F5344CB8AC3E}">
        <p14:creationId xmlns:p14="http://schemas.microsoft.com/office/powerpoint/2010/main" val="27085228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B97B4-EEE6-0A37-EE83-2D32DB7F7E5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5FBADF-F157-0245-754F-CCF96959E7A8}"/>
              </a:ext>
            </a:extLst>
          </p:cNvPr>
          <p:cNvSpPr>
            <a:spLocks noGrp="1"/>
          </p:cNvSpPr>
          <p:nvPr>
            <p:ph type="sldNum" sz="quarter" idx="12"/>
          </p:nvPr>
        </p:nvSpPr>
        <p:spPr>
          <a:xfrm>
            <a:off x="10624092" y="6163486"/>
            <a:ext cx="125501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A4D788-7454-A849-95EF-E0A31EF5E4C8}" type="slidenum">
              <a:rPr lang="en-US" smtClean="0"/>
              <a:pPr/>
              <a:t>5</a:t>
            </a:fld>
            <a:endParaRPr lang="en-US" dirty="0"/>
          </a:p>
        </p:txBody>
      </p:sp>
      <p:sp>
        <p:nvSpPr>
          <p:cNvPr id="4" name="TextBox 3">
            <a:extLst>
              <a:ext uri="{FF2B5EF4-FFF2-40B4-BE49-F238E27FC236}">
                <a16:creationId xmlns:a16="http://schemas.microsoft.com/office/drawing/2014/main" id="{4D0E0F58-5F8F-4C17-A023-6B365DF78791}"/>
              </a:ext>
            </a:extLst>
          </p:cNvPr>
          <p:cNvSpPr txBox="1"/>
          <p:nvPr/>
        </p:nvSpPr>
        <p:spPr>
          <a:xfrm>
            <a:off x="1208868" y="2107769"/>
            <a:ext cx="45719" cy="369332"/>
          </a:xfrm>
          <a:prstGeom prst="rect">
            <a:avLst/>
          </a:prstGeom>
          <a:noFill/>
        </p:spPr>
        <p:txBody>
          <a:bodyPr wrap="square" rtlCol="0">
            <a:spAutoFit/>
          </a:bodyPr>
          <a:lstStyle/>
          <a:p>
            <a:endParaRPr lang="en-GB" dirty="0"/>
          </a:p>
        </p:txBody>
      </p:sp>
      <p:sp>
        <p:nvSpPr>
          <p:cNvPr id="3" name="Rounded Rectangle 1">
            <a:extLst>
              <a:ext uri="{FF2B5EF4-FFF2-40B4-BE49-F238E27FC236}">
                <a16:creationId xmlns:a16="http://schemas.microsoft.com/office/drawing/2014/main" id="{36D8D861-3C7E-56AF-7D71-0E4EE1DC6CFC}"/>
              </a:ext>
            </a:extLst>
          </p:cNvPr>
          <p:cNvSpPr/>
          <p:nvPr/>
        </p:nvSpPr>
        <p:spPr>
          <a:xfrm>
            <a:off x="217737" y="194209"/>
            <a:ext cx="11661372" cy="73917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Activities of the Working Groups</a:t>
            </a:r>
          </a:p>
        </p:txBody>
      </p:sp>
      <p:sp>
        <p:nvSpPr>
          <p:cNvPr id="7" name="TextBox 6">
            <a:extLst>
              <a:ext uri="{FF2B5EF4-FFF2-40B4-BE49-F238E27FC236}">
                <a16:creationId xmlns:a16="http://schemas.microsoft.com/office/drawing/2014/main" id="{FAFB92B6-52F4-2DF1-B85C-7648C81F1D12}"/>
              </a:ext>
            </a:extLst>
          </p:cNvPr>
          <p:cNvSpPr txBox="1"/>
          <p:nvPr/>
        </p:nvSpPr>
        <p:spPr>
          <a:xfrm>
            <a:off x="-57968" y="1028150"/>
            <a:ext cx="6258200" cy="400110"/>
          </a:xfrm>
          <a:prstGeom prst="rect">
            <a:avLst/>
          </a:prstGeom>
          <a:solidFill>
            <a:schemeClr val="bg1"/>
          </a:solidFill>
        </p:spPr>
        <p:txBody>
          <a:bodyPr wrap="square" rtlCol="0">
            <a:spAutoFit/>
          </a:bodyPr>
          <a:lstStyle/>
          <a:p>
            <a:pPr algn="ctr"/>
            <a:r>
              <a:rPr lang="en-US" sz="2000" b="1" dirty="0">
                <a:solidFill>
                  <a:schemeClr val="accent2"/>
                </a:solidFill>
              </a:rPr>
              <a:t>Private Sector and Academia</a:t>
            </a:r>
            <a:endParaRPr lang="en-GH" sz="2000" b="1" dirty="0">
              <a:solidFill>
                <a:schemeClr val="accent2"/>
              </a:solidFill>
            </a:endParaRPr>
          </a:p>
        </p:txBody>
      </p:sp>
      <p:sp>
        <p:nvSpPr>
          <p:cNvPr id="8" name="TextBox 7">
            <a:extLst>
              <a:ext uri="{FF2B5EF4-FFF2-40B4-BE49-F238E27FC236}">
                <a16:creationId xmlns:a16="http://schemas.microsoft.com/office/drawing/2014/main" id="{5FA2C80C-A14B-BA54-14F1-0DE3F730C666}"/>
              </a:ext>
            </a:extLst>
          </p:cNvPr>
          <p:cNvSpPr txBox="1"/>
          <p:nvPr/>
        </p:nvSpPr>
        <p:spPr>
          <a:xfrm>
            <a:off x="7256995" y="980020"/>
            <a:ext cx="3856295" cy="369332"/>
          </a:xfrm>
          <a:prstGeom prst="rect">
            <a:avLst/>
          </a:prstGeom>
          <a:noFill/>
        </p:spPr>
        <p:txBody>
          <a:bodyPr wrap="square" rtlCol="0">
            <a:spAutoFit/>
          </a:bodyPr>
          <a:lstStyle/>
          <a:p>
            <a:pPr algn="ctr"/>
            <a:r>
              <a:rPr lang="bin-NG" b="1" dirty="0">
                <a:solidFill>
                  <a:srgbClr val="7030A0"/>
                </a:solidFill>
              </a:rPr>
              <a:t>Global Geodetic Observing System</a:t>
            </a:r>
            <a:endParaRPr lang="en-GH" b="1" dirty="0">
              <a:solidFill>
                <a:srgbClr val="7030A0"/>
              </a:solidFill>
            </a:endParaRPr>
          </a:p>
        </p:txBody>
      </p:sp>
      <p:sp>
        <p:nvSpPr>
          <p:cNvPr id="11" name="TextBox 10">
            <a:extLst>
              <a:ext uri="{FF2B5EF4-FFF2-40B4-BE49-F238E27FC236}">
                <a16:creationId xmlns:a16="http://schemas.microsoft.com/office/drawing/2014/main" id="{0F8475EB-9BDC-4661-9CEB-DBD88F79A5F0}"/>
              </a:ext>
            </a:extLst>
          </p:cNvPr>
          <p:cNvSpPr txBox="1"/>
          <p:nvPr/>
        </p:nvSpPr>
        <p:spPr>
          <a:xfrm>
            <a:off x="1035830" y="4020817"/>
            <a:ext cx="4985408" cy="646331"/>
          </a:xfrm>
          <a:prstGeom prst="rect">
            <a:avLst/>
          </a:prstGeom>
          <a:noFill/>
        </p:spPr>
        <p:txBody>
          <a:bodyPr wrap="square" rtlCol="0">
            <a:spAutoFit/>
          </a:bodyPr>
          <a:lstStyle/>
          <a:p>
            <a:pPr algn="ctr"/>
            <a:r>
              <a:rPr lang="bin-NG" b="1" dirty="0">
                <a:solidFill>
                  <a:srgbClr val="DD2BB7"/>
                </a:solidFill>
              </a:rPr>
              <a:t>UN Global Geospatial Information Management (UN-GGIM)</a:t>
            </a:r>
            <a:endParaRPr lang="en-GH" b="1" dirty="0">
              <a:solidFill>
                <a:srgbClr val="DD2BB7"/>
              </a:solidFill>
            </a:endParaRPr>
          </a:p>
        </p:txBody>
      </p:sp>
      <p:sp>
        <p:nvSpPr>
          <p:cNvPr id="12" name="Arrow: Chevron 11">
            <a:extLst>
              <a:ext uri="{FF2B5EF4-FFF2-40B4-BE49-F238E27FC236}">
                <a16:creationId xmlns:a16="http://schemas.microsoft.com/office/drawing/2014/main" id="{2C25B501-23FA-E8AC-9E7F-C2B022AE171F}"/>
              </a:ext>
            </a:extLst>
          </p:cNvPr>
          <p:cNvSpPr/>
          <p:nvPr/>
        </p:nvSpPr>
        <p:spPr>
          <a:xfrm>
            <a:off x="23264" y="1515918"/>
            <a:ext cx="920950" cy="2107372"/>
          </a:xfrm>
          <a:prstGeom prst="chevron">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H" dirty="0">
              <a:solidFill>
                <a:schemeClr val="tx1"/>
              </a:solidFill>
            </a:endParaRPr>
          </a:p>
        </p:txBody>
      </p:sp>
      <p:sp>
        <p:nvSpPr>
          <p:cNvPr id="18" name="Arrow: Chevron 17">
            <a:extLst>
              <a:ext uri="{FF2B5EF4-FFF2-40B4-BE49-F238E27FC236}">
                <a16:creationId xmlns:a16="http://schemas.microsoft.com/office/drawing/2014/main" id="{83165A96-D6B5-A6D1-F841-CE9C744CE063}"/>
              </a:ext>
            </a:extLst>
          </p:cNvPr>
          <p:cNvSpPr/>
          <p:nvPr/>
        </p:nvSpPr>
        <p:spPr>
          <a:xfrm>
            <a:off x="6678655" y="1515918"/>
            <a:ext cx="920950" cy="2107372"/>
          </a:xfrm>
          <a:prstGeom prst="chevron">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H" dirty="0">
              <a:solidFill>
                <a:schemeClr val="tx1"/>
              </a:solidFill>
            </a:endParaRPr>
          </a:p>
        </p:txBody>
      </p:sp>
      <p:sp>
        <p:nvSpPr>
          <p:cNvPr id="21" name="Arrow: Chevron 20">
            <a:extLst>
              <a:ext uri="{FF2B5EF4-FFF2-40B4-BE49-F238E27FC236}">
                <a16:creationId xmlns:a16="http://schemas.microsoft.com/office/drawing/2014/main" id="{87B539A8-AEFD-7BEF-991F-2743BB1241AA}"/>
              </a:ext>
            </a:extLst>
          </p:cNvPr>
          <p:cNvSpPr/>
          <p:nvPr/>
        </p:nvSpPr>
        <p:spPr>
          <a:xfrm>
            <a:off x="104403" y="4238677"/>
            <a:ext cx="920950" cy="2107372"/>
          </a:xfrm>
          <a:prstGeom prst="chevron">
            <a:avLst/>
          </a:prstGeom>
          <a:solidFill>
            <a:srgbClr val="DD2B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H" dirty="0">
              <a:solidFill>
                <a:schemeClr val="tx1"/>
              </a:solidFill>
            </a:endParaRPr>
          </a:p>
        </p:txBody>
      </p:sp>
      <p:sp>
        <p:nvSpPr>
          <p:cNvPr id="16" name="TextBox 15">
            <a:extLst>
              <a:ext uri="{FF2B5EF4-FFF2-40B4-BE49-F238E27FC236}">
                <a16:creationId xmlns:a16="http://schemas.microsoft.com/office/drawing/2014/main" id="{15454564-034D-5FD8-23CF-986C26DC8D2A}"/>
              </a:ext>
            </a:extLst>
          </p:cNvPr>
          <p:cNvSpPr txBox="1"/>
          <p:nvPr/>
        </p:nvSpPr>
        <p:spPr>
          <a:xfrm>
            <a:off x="953536" y="1548770"/>
            <a:ext cx="4731272" cy="2246769"/>
          </a:xfrm>
          <a:prstGeom prst="rect">
            <a:avLst/>
          </a:prstGeom>
          <a:noFill/>
        </p:spPr>
        <p:txBody>
          <a:bodyPr wrap="square">
            <a:spAutoFit/>
          </a:bodyPr>
          <a:lstStyle/>
          <a:p>
            <a:pPr marL="285750" indent="-285750">
              <a:buFont typeface="Arial" panose="020B0604020202020204" pitchFamily="34" charset="0"/>
              <a:buChar char="•"/>
            </a:pPr>
            <a:r>
              <a:rPr lang="en-US" sz="2000" dirty="0"/>
              <a:t>Need for greater participation of the private sector in geospatial governance</a:t>
            </a:r>
          </a:p>
          <a:p>
            <a:pPr marL="285750" indent="-285750">
              <a:buFont typeface="Arial" panose="020B0604020202020204" pitchFamily="34" charset="0"/>
              <a:buChar char="•"/>
            </a:pPr>
            <a:r>
              <a:rPr lang="en-US" sz="2000" dirty="0"/>
              <a:t>Proposal to establish a formal academic network</a:t>
            </a:r>
          </a:p>
          <a:p>
            <a:pPr marL="285750" indent="-285750">
              <a:buFont typeface="Arial" panose="020B0604020202020204" pitchFamily="34" charset="0"/>
              <a:buChar char="•"/>
            </a:pPr>
            <a:r>
              <a:rPr lang="en-US" sz="2000" dirty="0"/>
              <a:t>Universities can translate technical standards into practical training and applications</a:t>
            </a:r>
          </a:p>
        </p:txBody>
      </p:sp>
      <p:sp>
        <p:nvSpPr>
          <p:cNvPr id="24" name="TextBox 23">
            <a:extLst>
              <a:ext uri="{FF2B5EF4-FFF2-40B4-BE49-F238E27FC236}">
                <a16:creationId xmlns:a16="http://schemas.microsoft.com/office/drawing/2014/main" id="{3F3A080F-AE8C-707D-890F-4399F7E0122E}"/>
              </a:ext>
            </a:extLst>
          </p:cNvPr>
          <p:cNvSpPr txBox="1"/>
          <p:nvPr/>
        </p:nvSpPr>
        <p:spPr>
          <a:xfrm>
            <a:off x="7599605" y="1513587"/>
            <a:ext cx="4280119" cy="1938992"/>
          </a:xfrm>
          <a:prstGeom prst="rect">
            <a:avLst/>
          </a:prstGeom>
          <a:noFill/>
        </p:spPr>
        <p:txBody>
          <a:bodyPr wrap="square">
            <a:spAutoFit/>
          </a:bodyPr>
          <a:lstStyle/>
          <a:p>
            <a:pPr marL="285750" indent="-285750">
              <a:buFont typeface="Arial" panose="020B0604020202020204" pitchFamily="34" charset="0"/>
              <a:buChar char="•"/>
            </a:pPr>
            <a:r>
              <a:rPr lang="en-US" sz="2000" dirty="0"/>
              <a:t>Africa has limited geodetic observation infrastructure</a:t>
            </a:r>
          </a:p>
          <a:p>
            <a:pPr marL="285750" indent="-285750">
              <a:buFont typeface="Arial" panose="020B0604020202020204" pitchFamily="34" charset="0"/>
              <a:buChar char="•"/>
            </a:pPr>
            <a:r>
              <a:rPr lang="en-US" sz="2000" dirty="0"/>
              <a:t>Only one major observation site in South Africa</a:t>
            </a:r>
          </a:p>
          <a:p>
            <a:pPr marL="285750" indent="-285750">
              <a:buFont typeface="Arial" panose="020B0604020202020204" pitchFamily="34" charset="0"/>
              <a:buChar char="•"/>
            </a:pPr>
            <a:r>
              <a:rPr lang="en-US" sz="2000" dirty="0"/>
              <a:t>Opportunity to expand geodetic infrastructure across the continent</a:t>
            </a:r>
          </a:p>
        </p:txBody>
      </p:sp>
      <p:sp>
        <p:nvSpPr>
          <p:cNvPr id="26" name="TextBox 25">
            <a:extLst>
              <a:ext uri="{FF2B5EF4-FFF2-40B4-BE49-F238E27FC236}">
                <a16:creationId xmlns:a16="http://schemas.microsoft.com/office/drawing/2014/main" id="{A16A9881-C2AC-2638-A270-84A8A327294A}"/>
              </a:ext>
            </a:extLst>
          </p:cNvPr>
          <p:cNvSpPr txBox="1"/>
          <p:nvPr/>
        </p:nvSpPr>
        <p:spPr>
          <a:xfrm>
            <a:off x="1035829" y="4574947"/>
            <a:ext cx="7393795" cy="1938992"/>
          </a:xfrm>
          <a:prstGeom prst="rect">
            <a:avLst/>
          </a:prstGeom>
          <a:noFill/>
        </p:spPr>
        <p:txBody>
          <a:bodyPr wrap="square">
            <a:spAutoFit/>
          </a:bodyPr>
          <a:lstStyle/>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Overview of structure and global work </a:t>
            </a:r>
            <a:r>
              <a:rPr lang="en-US" sz="2000" dirty="0" err="1"/>
              <a:t>programme</a:t>
            </a:r>
            <a:r>
              <a:rPr lang="en-US" sz="2000" dirty="0"/>
              <a:t> of United Nations Global Geospatial Information Management</a:t>
            </a:r>
          </a:p>
          <a:p>
            <a:pPr marL="285750" indent="-285750">
              <a:buFont typeface="Arial" panose="020B0604020202020204" pitchFamily="34" charset="0"/>
              <a:buChar char="•"/>
            </a:pPr>
            <a:r>
              <a:rPr lang="en-US" sz="2000" dirty="0"/>
              <a:t>Reports to the United Nations Economic and Social Council</a:t>
            </a:r>
          </a:p>
          <a:p>
            <a:pPr marL="285750" indent="-285750">
              <a:buFont typeface="Arial" panose="020B0604020202020204" pitchFamily="34" charset="0"/>
              <a:buChar char="•"/>
            </a:pPr>
            <a:r>
              <a:rPr lang="en-US" sz="2000" dirty="0"/>
              <a:t>Concerns raised about staff shortages affecting the Committee’s work</a:t>
            </a:r>
          </a:p>
        </p:txBody>
      </p:sp>
    </p:spTree>
    <p:extLst>
      <p:ext uri="{BB962C8B-B14F-4D97-AF65-F5344CB8AC3E}">
        <p14:creationId xmlns:p14="http://schemas.microsoft.com/office/powerpoint/2010/main" val="36169747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2C968-A9AB-48A9-7E42-AFCFE7EAD79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E327EF-2BB6-51FB-7917-E3B9D2C571CC}"/>
              </a:ext>
            </a:extLst>
          </p:cNvPr>
          <p:cNvSpPr>
            <a:spLocks noGrp="1"/>
          </p:cNvSpPr>
          <p:nvPr>
            <p:ph type="sldNum" sz="quarter" idx="12"/>
          </p:nvPr>
        </p:nvSpPr>
        <p:spPr>
          <a:xfrm>
            <a:off x="10485782" y="6477000"/>
            <a:ext cx="125501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A4D788-7454-A849-95EF-E0A31EF5E4C8}" type="slidenum">
              <a:rPr lang="en-US" smtClean="0"/>
              <a:pPr/>
              <a:t>6</a:t>
            </a:fld>
            <a:endParaRPr lang="en-US" dirty="0"/>
          </a:p>
        </p:txBody>
      </p:sp>
      <p:sp>
        <p:nvSpPr>
          <p:cNvPr id="4" name="TextBox 3">
            <a:extLst>
              <a:ext uri="{FF2B5EF4-FFF2-40B4-BE49-F238E27FC236}">
                <a16:creationId xmlns:a16="http://schemas.microsoft.com/office/drawing/2014/main" id="{F8F017F4-686A-CBCB-BE36-3A4E3B2C27B1}"/>
              </a:ext>
            </a:extLst>
          </p:cNvPr>
          <p:cNvSpPr txBox="1"/>
          <p:nvPr/>
        </p:nvSpPr>
        <p:spPr>
          <a:xfrm>
            <a:off x="1208868" y="2107769"/>
            <a:ext cx="45719" cy="369332"/>
          </a:xfrm>
          <a:prstGeom prst="rect">
            <a:avLst/>
          </a:prstGeom>
          <a:noFill/>
        </p:spPr>
        <p:txBody>
          <a:bodyPr wrap="square" rtlCol="0">
            <a:spAutoFit/>
          </a:bodyPr>
          <a:lstStyle/>
          <a:p>
            <a:endParaRPr lang="en-GB" dirty="0"/>
          </a:p>
        </p:txBody>
      </p:sp>
      <p:sp>
        <p:nvSpPr>
          <p:cNvPr id="3" name="Rounded Rectangle 1">
            <a:extLst>
              <a:ext uri="{FF2B5EF4-FFF2-40B4-BE49-F238E27FC236}">
                <a16:creationId xmlns:a16="http://schemas.microsoft.com/office/drawing/2014/main" id="{12172B49-C2FE-DFCA-215F-A8FDB5C77433}"/>
              </a:ext>
            </a:extLst>
          </p:cNvPr>
          <p:cNvSpPr/>
          <p:nvPr/>
        </p:nvSpPr>
        <p:spPr>
          <a:xfrm>
            <a:off x="217737" y="194209"/>
            <a:ext cx="11661372" cy="73917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Strategic Partnerships and Resources</a:t>
            </a:r>
          </a:p>
        </p:txBody>
      </p:sp>
      <p:pic>
        <p:nvPicPr>
          <p:cNvPr id="9" name="Picture 8">
            <a:extLst>
              <a:ext uri="{FF2B5EF4-FFF2-40B4-BE49-F238E27FC236}">
                <a16:creationId xmlns:a16="http://schemas.microsoft.com/office/drawing/2014/main" id="{5218216F-B3AF-9859-1A7E-502770AB6925}"/>
              </a:ext>
            </a:extLst>
          </p:cNvPr>
          <p:cNvPicPr>
            <a:picLocks noChangeAspect="1"/>
          </p:cNvPicPr>
          <p:nvPr/>
        </p:nvPicPr>
        <p:blipFill>
          <a:blip r:embed="rId3"/>
          <a:stretch>
            <a:fillRect/>
          </a:stretch>
        </p:blipFill>
        <p:spPr>
          <a:xfrm>
            <a:off x="60598" y="1272871"/>
            <a:ext cx="5014395" cy="4625741"/>
          </a:xfrm>
          <a:prstGeom prst="rect">
            <a:avLst/>
          </a:prstGeom>
        </p:spPr>
      </p:pic>
      <p:sp>
        <p:nvSpPr>
          <p:cNvPr id="14" name="TextBox 13">
            <a:extLst>
              <a:ext uri="{FF2B5EF4-FFF2-40B4-BE49-F238E27FC236}">
                <a16:creationId xmlns:a16="http://schemas.microsoft.com/office/drawing/2014/main" id="{ECA1D6A1-1129-176B-082F-A761A190DCA1}"/>
              </a:ext>
            </a:extLst>
          </p:cNvPr>
          <p:cNvSpPr txBox="1"/>
          <p:nvPr/>
        </p:nvSpPr>
        <p:spPr>
          <a:xfrm>
            <a:off x="5926347" y="1272871"/>
            <a:ext cx="6116128" cy="923330"/>
          </a:xfrm>
          <a:prstGeom prst="rect">
            <a:avLst/>
          </a:prstGeom>
          <a:noFill/>
        </p:spPr>
        <p:txBody>
          <a:bodyPr wrap="square" rtlCol="0">
            <a:spAutoFit/>
          </a:bodyPr>
          <a:lstStyle/>
          <a:p>
            <a:pPr algn="ctr"/>
            <a:r>
              <a:rPr lang="en-US" b="1" dirty="0">
                <a:solidFill>
                  <a:srgbClr val="002060"/>
                </a:solidFill>
              </a:rPr>
              <a:t>United Nations Integrated Geospatial </a:t>
            </a:r>
            <a:r>
              <a:rPr lang="en-US" b="1">
                <a:solidFill>
                  <a:srgbClr val="002060"/>
                </a:solidFill>
              </a:rPr>
              <a:t>Information Framework, </a:t>
            </a:r>
            <a:r>
              <a:rPr lang="en-US" b="1" dirty="0">
                <a:solidFill>
                  <a:srgbClr val="002060"/>
                </a:solidFill>
              </a:rPr>
              <a:t>GIS for Good, </a:t>
            </a:r>
            <a:r>
              <a:rPr lang="bin-NG" b="1" dirty="0">
                <a:solidFill>
                  <a:srgbClr val="002060"/>
                </a:solidFill>
              </a:rPr>
              <a:t>Satellite Data for Development</a:t>
            </a:r>
            <a:r>
              <a:rPr lang="en-US" b="1" dirty="0">
                <a:solidFill>
                  <a:srgbClr val="002060"/>
                </a:solidFill>
              </a:rPr>
              <a:t>,</a:t>
            </a:r>
            <a:r>
              <a:rPr lang="bin-NG" b="1" dirty="0">
                <a:solidFill>
                  <a:srgbClr val="002060"/>
                </a:solidFill>
              </a:rPr>
              <a:t> High-Resolution Earth Observation</a:t>
            </a:r>
            <a:r>
              <a:rPr lang="en-US" b="1" dirty="0">
                <a:solidFill>
                  <a:srgbClr val="002060"/>
                </a:solidFill>
              </a:rPr>
              <a:t> and </a:t>
            </a:r>
            <a:r>
              <a:rPr lang="bin-NG" b="1" dirty="0">
                <a:solidFill>
                  <a:srgbClr val="002060"/>
                </a:solidFill>
              </a:rPr>
              <a:t>Open Geospatial Standards</a:t>
            </a:r>
            <a:endParaRPr lang="en-GH" b="1" dirty="0">
              <a:solidFill>
                <a:srgbClr val="002060"/>
              </a:solidFill>
            </a:endParaRPr>
          </a:p>
        </p:txBody>
      </p:sp>
      <p:pic>
        <p:nvPicPr>
          <p:cNvPr id="6" name="Picture 5">
            <a:extLst>
              <a:ext uri="{FF2B5EF4-FFF2-40B4-BE49-F238E27FC236}">
                <a16:creationId xmlns:a16="http://schemas.microsoft.com/office/drawing/2014/main" id="{B67F049E-A867-BFD2-0BF2-B5368B67B625}"/>
              </a:ext>
            </a:extLst>
          </p:cNvPr>
          <p:cNvPicPr>
            <a:picLocks noChangeAspect="1"/>
          </p:cNvPicPr>
          <p:nvPr/>
        </p:nvPicPr>
        <p:blipFill>
          <a:blip r:embed="rId4"/>
          <a:stretch>
            <a:fillRect/>
          </a:stretch>
        </p:blipFill>
        <p:spPr>
          <a:xfrm>
            <a:off x="5548799" y="2234689"/>
            <a:ext cx="6604757" cy="2979494"/>
          </a:xfrm>
          <a:prstGeom prst="rect">
            <a:avLst/>
          </a:prstGeom>
        </p:spPr>
      </p:pic>
    </p:spTree>
    <p:extLst>
      <p:ext uri="{BB962C8B-B14F-4D97-AF65-F5344CB8AC3E}">
        <p14:creationId xmlns:p14="http://schemas.microsoft.com/office/powerpoint/2010/main" val="24304353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3A29D-F22D-707C-6B63-7378209CD4C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62444D-2462-19AC-2B19-11200507046F}"/>
              </a:ext>
            </a:extLst>
          </p:cNvPr>
          <p:cNvSpPr>
            <a:spLocks noGrp="1"/>
          </p:cNvSpPr>
          <p:nvPr>
            <p:ph type="sldNum" sz="quarter" idx="12"/>
          </p:nvPr>
        </p:nvSpPr>
        <p:spPr>
          <a:xfrm>
            <a:off x="10642944" y="6274792"/>
            <a:ext cx="125501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A4D788-7454-A849-95EF-E0A31EF5E4C8}" type="slidenum">
              <a:rPr lang="en-US" smtClean="0"/>
              <a:pPr/>
              <a:t>7</a:t>
            </a:fld>
            <a:endParaRPr lang="en-US" dirty="0"/>
          </a:p>
        </p:txBody>
      </p:sp>
      <p:sp>
        <p:nvSpPr>
          <p:cNvPr id="4" name="TextBox 3">
            <a:extLst>
              <a:ext uri="{FF2B5EF4-FFF2-40B4-BE49-F238E27FC236}">
                <a16:creationId xmlns:a16="http://schemas.microsoft.com/office/drawing/2014/main" id="{F0A5CF53-567D-2BB9-7383-FDDE2C80A29D}"/>
              </a:ext>
            </a:extLst>
          </p:cNvPr>
          <p:cNvSpPr txBox="1"/>
          <p:nvPr/>
        </p:nvSpPr>
        <p:spPr>
          <a:xfrm>
            <a:off x="1208868" y="2107769"/>
            <a:ext cx="45719" cy="369332"/>
          </a:xfrm>
          <a:prstGeom prst="rect">
            <a:avLst/>
          </a:prstGeom>
          <a:noFill/>
        </p:spPr>
        <p:txBody>
          <a:bodyPr wrap="square" rtlCol="0">
            <a:spAutoFit/>
          </a:bodyPr>
          <a:lstStyle/>
          <a:p>
            <a:endParaRPr lang="en-GB" dirty="0"/>
          </a:p>
        </p:txBody>
      </p:sp>
      <p:sp>
        <p:nvSpPr>
          <p:cNvPr id="3" name="Rounded Rectangle 1">
            <a:extLst>
              <a:ext uri="{FF2B5EF4-FFF2-40B4-BE49-F238E27FC236}">
                <a16:creationId xmlns:a16="http://schemas.microsoft.com/office/drawing/2014/main" id="{F4B75AC5-AE03-122B-8BFC-A7290849B839}"/>
              </a:ext>
            </a:extLst>
          </p:cNvPr>
          <p:cNvSpPr/>
          <p:nvPr/>
        </p:nvSpPr>
        <p:spPr>
          <a:xfrm>
            <a:off x="560437" y="391747"/>
            <a:ext cx="10435469"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a:latin typeface="Arial" panose="020B0604020202020204" pitchFamily="34" charset="0"/>
                <a:cs typeface="Arial" panose="020B0604020202020204" pitchFamily="34" charset="0"/>
              </a:rPr>
              <a:t>UN-GGIM: Africa | Key Issues</a:t>
            </a:r>
          </a:p>
        </p:txBody>
      </p:sp>
      <p:sp>
        <p:nvSpPr>
          <p:cNvPr id="9" name="Rectangle 1">
            <a:extLst>
              <a:ext uri="{FF2B5EF4-FFF2-40B4-BE49-F238E27FC236}">
                <a16:creationId xmlns:a16="http://schemas.microsoft.com/office/drawing/2014/main" id="{7471FA30-0F36-EBBA-B96A-BA61A1D5FBE7}"/>
              </a:ext>
            </a:extLst>
          </p:cNvPr>
          <p:cNvSpPr>
            <a:spLocks/>
          </p:cNvSpPr>
          <p:nvPr/>
        </p:nvSpPr>
        <p:spPr bwMode="auto">
          <a:xfrm>
            <a:off x="2495501" y="1101012"/>
            <a:ext cx="9605061" cy="537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a:spcBef>
                <a:spcPts val="900"/>
              </a:spcBef>
            </a:pPr>
            <a:r>
              <a:rPr lang="en-US" altLang="en-US" sz="1900" dirty="0">
                <a:latin typeface="Arial" panose="020B0604020202020204" pitchFamily="34" charset="0"/>
                <a:cs typeface="Arial" panose="020B0604020202020204" pitchFamily="34" charset="0"/>
                <a:sym typeface="Lato" pitchFamily="34" charset="0"/>
              </a:rPr>
              <a:t> </a:t>
            </a:r>
            <a:r>
              <a:rPr lang="en-US" altLang="en-US" sz="1900" dirty="0">
                <a:solidFill>
                  <a:srgbClr val="0070C0"/>
                </a:solidFill>
                <a:latin typeface="Arial" panose="020B0604020202020204" pitchFamily="34" charset="0"/>
                <a:cs typeface="Arial" panose="020B0604020202020204" pitchFamily="34" charset="0"/>
                <a:sym typeface="Lato" pitchFamily="34" charset="0"/>
              </a:rPr>
              <a:t>1. Africa’s geospatial governance is advancing but faces persistent structural gaps</a:t>
            </a:r>
          </a:p>
          <a:p>
            <a:pPr lvl="1">
              <a:spcBef>
                <a:spcPts val="900"/>
              </a:spcBef>
              <a:buFontTx/>
              <a:buChar char="•"/>
            </a:pPr>
            <a:r>
              <a:rPr lang="en-US" altLang="en-US" sz="1900" dirty="0">
                <a:solidFill>
                  <a:schemeClr val="bg1">
                    <a:lumMod val="50000"/>
                  </a:schemeClr>
                </a:solidFill>
                <a:latin typeface="Arial" panose="020B0604020202020204" pitchFamily="34" charset="0"/>
                <a:cs typeface="Arial" panose="020B0604020202020204" pitchFamily="34" charset="0"/>
                <a:sym typeface="Lato" pitchFamily="34" charset="0"/>
              </a:rPr>
              <a:t>The report underscores a decade of progress in frameworks, policies, and capacity-building, yet also highlights chronic challenges: limited funding, fragmented structures, weak governance, and low implementation of resolutions. The need for robust geospatial governance mechanisms and coherent national arrangements is re‑emphasized throughout the document.</a:t>
            </a:r>
          </a:p>
          <a:p>
            <a:pPr lvl="1">
              <a:spcBef>
                <a:spcPts val="900"/>
              </a:spcBef>
              <a:buFontTx/>
              <a:buChar char="•"/>
            </a:pPr>
            <a:endParaRPr lang="en-US" altLang="en-US" sz="800" dirty="0">
              <a:solidFill>
                <a:schemeClr val="bg1">
                  <a:lumMod val="50000"/>
                </a:schemeClr>
              </a:solidFill>
              <a:latin typeface="Arial" panose="020B0604020202020204" pitchFamily="34" charset="0"/>
              <a:cs typeface="Arial" panose="020B0604020202020204" pitchFamily="34" charset="0"/>
              <a:sym typeface="Lato" pitchFamily="34" charset="0"/>
            </a:endParaRPr>
          </a:p>
          <a:p>
            <a:pPr marL="39688" indent="0"/>
            <a:r>
              <a:rPr lang="en-US" altLang="en-US" sz="1900" dirty="0">
                <a:solidFill>
                  <a:srgbClr val="0070C0"/>
                </a:solidFill>
                <a:latin typeface="Arial" panose="020B0604020202020204" pitchFamily="34" charset="0"/>
                <a:cs typeface="Arial" panose="020B0604020202020204" pitchFamily="34" charset="0"/>
                <a:sym typeface="Lato" pitchFamily="34" charset="0"/>
              </a:rPr>
              <a:t>2. Integrated Geospatial Information Framework (UN-IGIF) is Africa’s priority, but          </a:t>
            </a:r>
          </a:p>
          <a:p>
            <a:pPr marL="39688" indent="0"/>
            <a:r>
              <a:rPr lang="en-US" altLang="en-US" sz="1900" dirty="0">
                <a:solidFill>
                  <a:srgbClr val="0070C0"/>
                </a:solidFill>
                <a:latin typeface="Arial" panose="020B0604020202020204" pitchFamily="34" charset="0"/>
                <a:cs typeface="Arial" panose="020B0604020202020204" pitchFamily="34" charset="0"/>
                <a:sym typeface="Lato" pitchFamily="34" charset="0"/>
              </a:rPr>
              <a:t>    implementation is slow</a:t>
            </a:r>
          </a:p>
          <a:p>
            <a:pPr lvl="1">
              <a:spcBef>
                <a:spcPts val="900"/>
              </a:spcBef>
              <a:buFontTx/>
              <a:buChar char="•"/>
            </a:pPr>
            <a:r>
              <a:rPr lang="en-US" altLang="en-US" sz="1900" dirty="0">
                <a:solidFill>
                  <a:schemeClr val="bg1">
                    <a:lumMod val="50000"/>
                  </a:schemeClr>
                </a:solidFill>
                <a:latin typeface="Arial" panose="020B0604020202020204" pitchFamily="34" charset="0"/>
                <a:cs typeface="Arial" panose="020B0604020202020204" pitchFamily="34" charset="0"/>
                <a:sym typeface="Lato" pitchFamily="34" charset="0"/>
              </a:rPr>
              <a:t>Most countries remain at early or intermediate stages of UN-IGIF adoption. Several recommendations call for accelerating national action plans, expanding technical support, and aligning IGIF with national development and statistical systems.</a:t>
            </a:r>
          </a:p>
          <a:p>
            <a:pPr marL="39688" indent="0">
              <a:spcBef>
                <a:spcPts val="900"/>
              </a:spcBef>
            </a:pPr>
            <a:r>
              <a:rPr lang="en-US" altLang="en-US" sz="1900" dirty="0">
                <a:solidFill>
                  <a:srgbClr val="0070C0"/>
                </a:solidFill>
                <a:latin typeface="Arial" panose="020B0604020202020204" pitchFamily="34" charset="0"/>
                <a:cs typeface="Arial" panose="020B0604020202020204" pitchFamily="34" charset="0"/>
                <a:sym typeface="Lato" pitchFamily="34" charset="0"/>
              </a:rPr>
              <a:t>3. Need for a statutory geospatial information committee at continental level</a:t>
            </a:r>
          </a:p>
          <a:p>
            <a:pPr lvl="1">
              <a:spcBef>
                <a:spcPts val="900"/>
              </a:spcBef>
              <a:buFontTx/>
              <a:buChar char="•"/>
            </a:pPr>
            <a:r>
              <a:rPr lang="en-US" altLang="en-US" sz="1900" dirty="0">
                <a:solidFill>
                  <a:schemeClr val="bg1">
                    <a:lumMod val="50000"/>
                  </a:schemeClr>
                </a:solidFill>
                <a:latin typeface="Arial" panose="020B0604020202020204" pitchFamily="34" charset="0"/>
                <a:cs typeface="Arial" panose="020B0604020202020204" pitchFamily="34" charset="0"/>
                <a:sym typeface="Lato" pitchFamily="34" charset="0"/>
              </a:rPr>
              <a:t>Participants emphasized the importance of establishing a dedicated statutory body under ECA/AU to consolidate continental leadership and convene ministerial or Heads-of-State engagement.</a:t>
            </a:r>
          </a:p>
        </p:txBody>
      </p:sp>
      <p:pic>
        <p:nvPicPr>
          <p:cNvPr id="5" name="Content Placeholder 4" descr="Argentina, Map, Friendship, Adult, Travel">
            <a:extLst>
              <a:ext uri="{FF2B5EF4-FFF2-40B4-BE49-F238E27FC236}">
                <a16:creationId xmlns:a16="http://schemas.microsoft.com/office/drawing/2014/main" id="{8BD45CDF-6E50-C373-6CF8-C18B88F3DB38}"/>
              </a:ext>
            </a:extLst>
          </p:cNvPr>
          <p:cNvPicPr>
            <a:picLocks noChangeAspect="1"/>
          </p:cNvPicPr>
          <p:nvPr/>
        </p:nvPicPr>
        <p:blipFill>
          <a:blip r:embed="rId3">
            <a:duotone>
              <a:prstClr val="black"/>
              <a:schemeClr val="accent1">
                <a:tint val="45000"/>
                <a:satMod val="400000"/>
              </a:schemeClr>
            </a:duotone>
          </a:blip>
          <a:srcRect l="11388" r="23721" b="2"/>
          <a:stretch>
            <a:fillRect/>
          </a:stretch>
        </p:blipFill>
        <p:spPr>
          <a:xfrm>
            <a:off x="-32046" y="1101012"/>
            <a:ext cx="2383360" cy="5424541"/>
          </a:xfrm>
          <a:prstGeom prst="rect">
            <a:avLst/>
          </a:prstGeom>
        </p:spPr>
      </p:pic>
    </p:spTree>
    <p:extLst>
      <p:ext uri="{BB962C8B-B14F-4D97-AF65-F5344CB8AC3E}">
        <p14:creationId xmlns:p14="http://schemas.microsoft.com/office/powerpoint/2010/main" val="8533785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E6757-2355-D229-6558-9F70C0AC2D2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57CB3B-F810-F5CA-7F2E-1DDFBB5D942F}"/>
              </a:ext>
            </a:extLst>
          </p:cNvPr>
          <p:cNvSpPr>
            <a:spLocks noGrp="1"/>
          </p:cNvSpPr>
          <p:nvPr>
            <p:ph type="sldNum" sz="quarter" idx="12"/>
          </p:nvPr>
        </p:nvSpPr>
        <p:spPr>
          <a:xfrm>
            <a:off x="10808257" y="6377664"/>
            <a:ext cx="125501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A4D788-7454-A849-95EF-E0A31EF5E4C8}" type="slidenum">
              <a:rPr lang="en-US" smtClean="0"/>
              <a:pPr/>
              <a:t>8</a:t>
            </a:fld>
            <a:endParaRPr lang="en-US" dirty="0"/>
          </a:p>
        </p:txBody>
      </p:sp>
      <p:sp>
        <p:nvSpPr>
          <p:cNvPr id="4" name="TextBox 3">
            <a:extLst>
              <a:ext uri="{FF2B5EF4-FFF2-40B4-BE49-F238E27FC236}">
                <a16:creationId xmlns:a16="http://schemas.microsoft.com/office/drawing/2014/main" id="{6EEF4F82-E2EE-A5BC-1840-04A7CDA1B283}"/>
              </a:ext>
            </a:extLst>
          </p:cNvPr>
          <p:cNvSpPr txBox="1"/>
          <p:nvPr/>
        </p:nvSpPr>
        <p:spPr>
          <a:xfrm>
            <a:off x="1208868" y="2107769"/>
            <a:ext cx="45719" cy="369332"/>
          </a:xfrm>
          <a:prstGeom prst="rect">
            <a:avLst/>
          </a:prstGeom>
          <a:noFill/>
        </p:spPr>
        <p:txBody>
          <a:bodyPr wrap="square" rtlCol="0">
            <a:spAutoFit/>
          </a:bodyPr>
          <a:lstStyle/>
          <a:p>
            <a:endParaRPr lang="en-GB" dirty="0"/>
          </a:p>
        </p:txBody>
      </p:sp>
      <p:sp>
        <p:nvSpPr>
          <p:cNvPr id="3" name="Rounded Rectangle 1">
            <a:extLst>
              <a:ext uri="{FF2B5EF4-FFF2-40B4-BE49-F238E27FC236}">
                <a16:creationId xmlns:a16="http://schemas.microsoft.com/office/drawing/2014/main" id="{0B233CF1-3E18-3701-0926-33FC4131675D}"/>
              </a:ext>
            </a:extLst>
          </p:cNvPr>
          <p:cNvSpPr/>
          <p:nvPr/>
        </p:nvSpPr>
        <p:spPr>
          <a:xfrm>
            <a:off x="217737" y="194209"/>
            <a:ext cx="11661372" cy="73917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UN-GGIM: Africa | Strategic Recommendations for the Conference of Ministers (COM 2026)</a:t>
            </a:r>
          </a:p>
        </p:txBody>
      </p:sp>
      <p:sp>
        <p:nvSpPr>
          <p:cNvPr id="9" name="Rectangle 1">
            <a:extLst>
              <a:ext uri="{FF2B5EF4-FFF2-40B4-BE49-F238E27FC236}">
                <a16:creationId xmlns:a16="http://schemas.microsoft.com/office/drawing/2014/main" id="{07825852-A5C1-E8DA-C1E8-049C3FCD5F07}"/>
              </a:ext>
            </a:extLst>
          </p:cNvPr>
          <p:cNvSpPr>
            <a:spLocks/>
          </p:cNvSpPr>
          <p:nvPr/>
        </p:nvSpPr>
        <p:spPr bwMode="auto">
          <a:xfrm>
            <a:off x="128726" y="933212"/>
            <a:ext cx="1199314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a:spcBef>
                <a:spcPts val="900"/>
              </a:spcBef>
            </a:pPr>
            <a:r>
              <a:rPr lang="en-US" altLang="en-US" dirty="0">
                <a:latin typeface="Arial" panose="020B0604020202020204" pitchFamily="34" charset="0"/>
                <a:cs typeface="Arial" panose="020B0604020202020204" pitchFamily="34" charset="0"/>
                <a:sym typeface="Lato" pitchFamily="34" charset="0"/>
              </a:rPr>
              <a:t> </a:t>
            </a:r>
            <a:r>
              <a:rPr lang="en-US" altLang="en-US" dirty="0">
                <a:solidFill>
                  <a:srgbClr val="0070C0"/>
                </a:solidFill>
                <a:latin typeface="Arial" panose="020B0604020202020204" pitchFamily="34" charset="0"/>
                <a:cs typeface="Arial" panose="020B0604020202020204" pitchFamily="34" charset="0"/>
                <a:sym typeface="Lato" pitchFamily="34" charset="0"/>
              </a:rPr>
              <a:t>A. Establish a continental statutory mechanism for overarching geospatial governance</a:t>
            </a:r>
          </a:p>
          <a:p>
            <a:pPr lvl="1">
              <a:spcBef>
                <a:spcPts val="900"/>
              </a:spcBef>
              <a:buFontTx/>
              <a:buChar char="•"/>
            </a:pPr>
            <a:r>
              <a:rPr lang="en-US" altLang="en-US" b="1" dirty="0">
                <a:solidFill>
                  <a:schemeClr val="bg1">
                    <a:lumMod val="50000"/>
                  </a:schemeClr>
                </a:solidFill>
                <a:latin typeface="Arial" panose="020B0604020202020204" pitchFamily="34" charset="0"/>
                <a:cs typeface="Arial" panose="020B0604020202020204" pitchFamily="34" charset="0"/>
                <a:sym typeface="Lato" pitchFamily="34" charset="0"/>
              </a:rPr>
              <a:t>Recommendation for COM Decision</a:t>
            </a:r>
            <a:r>
              <a:rPr lang="en-US" altLang="en-US" dirty="0">
                <a:solidFill>
                  <a:schemeClr val="bg1">
                    <a:lumMod val="50000"/>
                  </a:schemeClr>
                </a:solidFill>
                <a:latin typeface="Arial" panose="020B0604020202020204" pitchFamily="34" charset="0"/>
                <a:cs typeface="Arial" panose="020B0604020202020204" pitchFamily="34" charset="0"/>
                <a:sym typeface="Lato" pitchFamily="34" charset="0"/>
              </a:rPr>
              <a:t>: Mandate the creation of an African Geospatial Information Council (AGIC) or similar statutory body under AU/ECA to coordinate continental geospatial governance, convene ministerial dialogues annually, oversee implementation of IGIF, and strengthen Africa’s voice in global UN‑GGIM processes.</a:t>
            </a:r>
          </a:p>
          <a:p>
            <a:pPr lvl="1">
              <a:spcBef>
                <a:spcPts val="900"/>
              </a:spcBef>
              <a:buFontTx/>
              <a:buChar char="•"/>
            </a:pPr>
            <a:r>
              <a:rPr lang="en-US" altLang="en-US" b="1" dirty="0">
                <a:solidFill>
                  <a:schemeClr val="bg1">
                    <a:lumMod val="50000"/>
                  </a:schemeClr>
                </a:solidFill>
                <a:latin typeface="Arial" panose="020B0604020202020204" pitchFamily="34" charset="0"/>
                <a:cs typeface="Arial" panose="020B0604020202020204" pitchFamily="34" charset="0"/>
                <a:sym typeface="Lato" pitchFamily="34" charset="0"/>
              </a:rPr>
              <a:t>Why: </a:t>
            </a:r>
            <a:r>
              <a:rPr lang="en-US" altLang="en-US" dirty="0">
                <a:solidFill>
                  <a:schemeClr val="bg1">
                    <a:lumMod val="50000"/>
                  </a:schemeClr>
                </a:solidFill>
                <a:latin typeface="Arial" panose="020B0604020202020204" pitchFamily="34" charset="0"/>
                <a:cs typeface="Arial" panose="020B0604020202020204" pitchFamily="34" charset="0"/>
                <a:sym typeface="Lato" pitchFamily="34" charset="0"/>
              </a:rPr>
              <a:t>The report repeatedly highlights fragmentation, inconsistent implementation, and the need for continental leadership authority.</a:t>
            </a:r>
          </a:p>
          <a:p>
            <a:pPr marL="39688" indent="0">
              <a:spcBef>
                <a:spcPts val="900"/>
              </a:spcBef>
            </a:pPr>
            <a:r>
              <a:rPr lang="en-US" altLang="en-US" dirty="0">
                <a:solidFill>
                  <a:srgbClr val="0070C0"/>
                </a:solidFill>
                <a:latin typeface="Arial" panose="020B0604020202020204" pitchFamily="34" charset="0"/>
                <a:cs typeface="Arial" panose="020B0604020202020204" pitchFamily="34" charset="0"/>
                <a:sym typeface="Lato" pitchFamily="34" charset="0"/>
              </a:rPr>
              <a:t>B. Call for member States to accelerate national IGIF implementation and report annually</a:t>
            </a:r>
          </a:p>
          <a:p>
            <a:pPr lvl="1">
              <a:spcBef>
                <a:spcPts val="900"/>
              </a:spcBef>
              <a:buFontTx/>
              <a:buChar char="•"/>
            </a:pPr>
            <a:r>
              <a:rPr lang="en-US" altLang="en-US" b="1" dirty="0">
                <a:solidFill>
                  <a:schemeClr val="bg1">
                    <a:lumMod val="50000"/>
                  </a:schemeClr>
                </a:solidFill>
                <a:latin typeface="Arial" panose="020B0604020202020204" pitchFamily="34" charset="0"/>
                <a:cs typeface="Arial" panose="020B0604020202020204" pitchFamily="34" charset="0"/>
                <a:sym typeface="Lato" pitchFamily="34" charset="0"/>
              </a:rPr>
              <a:t>Recommendation for COM Decision</a:t>
            </a:r>
            <a:r>
              <a:rPr lang="en-US" altLang="en-US" dirty="0">
                <a:solidFill>
                  <a:schemeClr val="bg1">
                    <a:lumMod val="50000"/>
                  </a:schemeClr>
                </a:solidFill>
                <a:latin typeface="Arial" panose="020B0604020202020204" pitchFamily="34" charset="0"/>
                <a:cs typeface="Arial" panose="020B0604020202020204" pitchFamily="34" charset="0"/>
                <a:sym typeface="Lato" pitchFamily="34" charset="0"/>
              </a:rPr>
              <a:t>: Urge all Member States to finalize IGIF national action plans by 2027 and submit annual implementation reports to the Regional Committee, with support from the UN Global Geospatial Knowledge and Innovation Centre.</a:t>
            </a:r>
          </a:p>
          <a:p>
            <a:pPr lvl="1">
              <a:spcBef>
                <a:spcPts val="900"/>
              </a:spcBef>
              <a:buFontTx/>
              <a:buChar char="•"/>
            </a:pPr>
            <a:r>
              <a:rPr lang="en-US" altLang="en-US" b="1" dirty="0">
                <a:solidFill>
                  <a:schemeClr val="bg1">
                    <a:lumMod val="50000"/>
                  </a:schemeClr>
                </a:solidFill>
                <a:latin typeface="Arial" panose="020B0604020202020204" pitchFamily="34" charset="0"/>
                <a:cs typeface="Arial" panose="020B0604020202020204" pitchFamily="34" charset="0"/>
                <a:sym typeface="Lato" pitchFamily="34" charset="0"/>
              </a:rPr>
              <a:t>Why: </a:t>
            </a:r>
            <a:r>
              <a:rPr lang="en-US" altLang="en-US" dirty="0">
                <a:solidFill>
                  <a:schemeClr val="bg1">
                    <a:lumMod val="50000"/>
                  </a:schemeClr>
                </a:solidFill>
                <a:latin typeface="Arial" panose="020B0604020202020204" pitchFamily="34" charset="0"/>
                <a:cs typeface="Arial" panose="020B0604020202020204" pitchFamily="34" charset="0"/>
                <a:sym typeface="Lato" pitchFamily="34" charset="0"/>
              </a:rPr>
              <a:t>IGIF is central to the continent’s geospatial modernization, yet progress is slow; COM endorsement will unlock political commitment and resource prioritization.</a:t>
            </a:r>
          </a:p>
          <a:p>
            <a:pPr marL="39688" indent="0">
              <a:spcBef>
                <a:spcPts val="900"/>
              </a:spcBef>
            </a:pPr>
            <a:r>
              <a:rPr lang="en-US" altLang="en-US" dirty="0">
                <a:solidFill>
                  <a:srgbClr val="0070C0"/>
                </a:solidFill>
                <a:latin typeface="Arial" panose="020B0604020202020204" pitchFamily="34" charset="0"/>
                <a:cs typeface="Arial" panose="020B0604020202020204" pitchFamily="34" charset="0"/>
                <a:sym typeface="Lato" pitchFamily="34" charset="0"/>
              </a:rPr>
              <a:t>C. Endorse sustainable financing mechanisms for national and regional geospatial programmes</a:t>
            </a:r>
          </a:p>
          <a:p>
            <a:pPr lvl="1">
              <a:spcBef>
                <a:spcPts val="900"/>
              </a:spcBef>
              <a:buFontTx/>
              <a:buChar char="•"/>
            </a:pPr>
            <a:r>
              <a:rPr lang="en-US" altLang="en-US" b="1" dirty="0">
                <a:solidFill>
                  <a:schemeClr val="bg1">
                    <a:lumMod val="50000"/>
                  </a:schemeClr>
                </a:solidFill>
                <a:latin typeface="Arial" panose="020B0604020202020204" pitchFamily="34" charset="0"/>
                <a:cs typeface="Arial" panose="020B0604020202020204" pitchFamily="34" charset="0"/>
                <a:sym typeface="Lato" pitchFamily="34" charset="0"/>
              </a:rPr>
              <a:t>Recommendation for COM Decision</a:t>
            </a:r>
            <a:r>
              <a:rPr lang="en-US" altLang="en-US" dirty="0">
                <a:solidFill>
                  <a:schemeClr val="bg1">
                    <a:lumMod val="50000"/>
                  </a:schemeClr>
                </a:solidFill>
                <a:latin typeface="Arial" panose="020B0604020202020204" pitchFamily="34" charset="0"/>
                <a:cs typeface="Arial" panose="020B0604020202020204" pitchFamily="34" charset="0"/>
                <a:sym typeface="Lato" pitchFamily="34" charset="0"/>
              </a:rPr>
              <a:t>: Request Member States to allocate dedicated geospatial budget lines and encourage use of innovative financing (PPPs, digital public infrastructure funds, etc.).</a:t>
            </a:r>
          </a:p>
          <a:p>
            <a:pPr lvl="1">
              <a:spcBef>
                <a:spcPts val="900"/>
              </a:spcBef>
              <a:buFontTx/>
              <a:buChar char="•"/>
            </a:pPr>
            <a:r>
              <a:rPr lang="en-US" altLang="en-US" b="1" dirty="0">
                <a:solidFill>
                  <a:schemeClr val="bg1">
                    <a:lumMod val="50000"/>
                  </a:schemeClr>
                </a:solidFill>
                <a:latin typeface="Arial" panose="020B0604020202020204" pitchFamily="34" charset="0"/>
                <a:cs typeface="Arial" panose="020B0604020202020204" pitchFamily="34" charset="0"/>
                <a:sym typeface="Lato" pitchFamily="34" charset="0"/>
              </a:rPr>
              <a:t>Why: </a:t>
            </a:r>
            <a:r>
              <a:rPr lang="en-US" altLang="en-US" dirty="0">
                <a:solidFill>
                  <a:schemeClr val="bg1">
                    <a:lumMod val="50000"/>
                  </a:schemeClr>
                </a:solidFill>
                <a:latin typeface="Arial" panose="020B0604020202020204" pitchFamily="34" charset="0"/>
                <a:cs typeface="Arial" panose="020B0604020202020204" pitchFamily="34" charset="0"/>
                <a:sym typeface="Lato" pitchFamily="34" charset="0"/>
              </a:rPr>
              <a:t>Funding gaps undermine infrastructure, data quality, and staff retention; ministers’ support is essential.</a:t>
            </a:r>
          </a:p>
        </p:txBody>
      </p:sp>
    </p:spTree>
    <p:extLst>
      <p:ext uri="{BB962C8B-B14F-4D97-AF65-F5344CB8AC3E}">
        <p14:creationId xmlns:p14="http://schemas.microsoft.com/office/powerpoint/2010/main" val="25251011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b77875e-5908-45a0-9cb4-dec9ae074618}" enabled="1" method="Privileged" siteId="{0f9e35db-544f-4f60-bdcc-5ea416e6dc70}" removed="0"/>
</clbl:labelList>
</file>

<file path=docProps/app.xml><?xml version="1.0" encoding="utf-8"?>
<Properties xmlns="http://schemas.openxmlformats.org/officeDocument/2006/extended-properties" xmlns:vt="http://schemas.openxmlformats.org/officeDocument/2006/docPropsVTypes">
  <TotalTime>8065</TotalTime>
  <Words>968</Words>
  <Application>Microsoft Macintosh PowerPoint</Application>
  <PresentationFormat>Widescreen</PresentationFormat>
  <Paragraphs>104</Paragraphs>
  <Slides>10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Calibri Light</vt:lpstr>
      <vt:lpstr>Lucida Sans</vt:lpstr>
      <vt:lpstr>Tw Cen MT</vt:lpstr>
      <vt:lpstr>Tw Cen MT Condensed</vt:lpstr>
      <vt:lpstr>Wingdings 3</vt:lpstr>
      <vt:lpstr>Office Theme</vt:lpstr>
      <vt:lpstr>Integral</vt:lpstr>
      <vt:lpstr>Report of the Regional Committee of United Nations Global Geospatial Information Management for Africa (UN-GGIM: Africa) on its Eleventh Meeting  (Document Reference No. E/ECA/COE/44/13)  Samuel K. Annim Director, African Centre for Statistics  [Sunday, 29 March 2026]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INCEPTION REPORT  “2023 – 2024 Biennial report on promoting a culture of quality assurance at ECA”   Quality Assurance Unit/SCQAS/SPORD  September 2024</dc:title>
  <dc:creator>Afework Temtime</dc:creator>
  <cp:lastModifiedBy>Samuel Kobina Annim</cp:lastModifiedBy>
  <cp:revision>85</cp:revision>
  <cp:lastPrinted>2024-11-04T09:20:13Z</cp:lastPrinted>
  <dcterms:created xsi:type="dcterms:W3CDTF">2024-08-29T12:46:16Z</dcterms:created>
  <dcterms:modified xsi:type="dcterms:W3CDTF">2026-03-28T05:41:59Z</dcterms:modified>
</cp:coreProperties>
</file>